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6" r:id="rId1"/>
  </p:sldMasterIdLst>
  <p:notesMasterIdLst>
    <p:notesMasterId r:id="rId23"/>
  </p:notesMasterIdLst>
  <p:handoutMasterIdLst>
    <p:handoutMasterId r:id="rId24"/>
  </p:handoutMasterIdLst>
  <p:sldIdLst>
    <p:sldId id="287" r:id="rId2"/>
    <p:sldId id="288" r:id="rId3"/>
    <p:sldId id="289" r:id="rId4"/>
    <p:sldId id="258" r:id="rId5"/>
    <p:sldId id="259" r:id="rId6"/>
    <p:sldId id="285" r:id="rId7"/>
    <p:sldId id="261" r:id="rId8"/>
    <p:sldId id="262" r:id="rId9"/>
    <p:sldId id="263" r:id="rId10"/>
    <p:sldId id="260" r:id="rId11"/>
    <p:sldId id="264" r:id="rId12"/>
    <p:sldId id="265" r:id="rId13"/>
    <p:sldId id="266" r:id="rId14"/>
    <p:sldId id="267" r:id="rId15"/>
    <p:sldId id="269" r:id="rId16"/>
    <p:sldId id="270" r:id="rId17"/>
    <p:sldId id="283" r:id="rId18"/>
    <p:sldId id="271" r:id="rId19"/>
    <p:sldId id="273" r:id="rId20"/>
    <p:sldId id="290" r:id="rId21"/>
    <p:sldId id="279" r:id="rId22"/>
  </p:sldIdLst>
  <p:sldSz cx="9144000" cy="6858000" type="screen4x3"/>
  <p:notesSz cx="6858000" cy="9144000"/>
  <p:defaultTextStyle>
    <a:defPPr>
      <a:defRPr lang="en-US"/>
    </a:defPPr>
    <a:lvl1pPr algn="l" rtl="0" fontAlgn="base">
      <a:spcBef>
        <a:spcPct val="0"/>
      </a:spcBef>
      <a:spcAft>
        <a:spcPct val="0"/>
      </a:spcAft>
      <a:defRPr sz="4000" kern="1200">
        <a:solidFill>
          <a:schemeClr val="tx1"/>
        </a:solidFill>
        <a:latin typeface="Times New Roman" pitchFamily="18" charset="0"/>
        <a:ea typeface="+mn-ea"/>
        <a:cs typeface="Arial" charset="0"/>
      </a:defRPr>
    </a:lvl1pPr>
    <a:lvl2pPr marL="457200" algn="l" rtl="0" fontAlgn="base">
      <a:spcBef>
        <a:spcPct val="0"/>
      </a:spcBef>
      <a:spcAft>
        <a:spcPct val="0"/>
      </a:spcAft>
      <a:defRPr sz="4000" kern="1200">
        <a:solidFill>
          <a:schemeClr val="tx1"/>
        </a:solidFill>
        <a:latin typeface="Times New Roman" pitchFamily="18" charset="0"/>
        <a:ea typeface="+mn-ea"/>
        <a:cs typeface="Arial" charset="0"/>
      </a:defRPr>
    </a:lvl2pPr>
    <a:lvl3pPr marL="914400" algn="l" rtl="0" fontAlgn="base">
      <a:spcBef>
        <a:spcPct val="0"/>
      </a:spcBef>
      <a:spcAft>
        <a:spcPct val="0"/>
      </a:spcAft>
      <a:defRPr sz="40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40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4000" kern="1200">
        <a:solidFill>
          <a:schemeClr val="tx1"/>
        </a:solidFill>
        <a:latin typeface="Times New Roman" pitchFamily="18" charset="0"/>
        <a:ea typeface="+mn-ea"/>
        <a:cs typeface="Arial" charset="0"/>
      </a:defRPr>
    </a:lvl5pPr>
    <a:lvl6pPr marL="2286000" algn="l" defTabSz="914400" rtl="0" eaLnBrk="1" latinLnBrk="0" hangingPunct="1">
      <a:defRPr sz="4000" kern="1200">
        <a:solidFill>
          <a:schemeClr val="tx1"/>
        </a:solidFill>
        <a:latin typeface="Times New Roman" pitchFamily="18" charset="0"/>
        <a:ea typeface="+mn-ea"/>
        <a:cs typeface="Arial" charset="0"/>
      </a:defRPr>
    </a:lvl6pPr>
    <a:lvl7pPr marL="2743200" algn="l" defTabSz="914400" rtl="0" eaLnBrk="1" latinLnBrk="0" hangingPunct="1">
      <a:defRPr sz="4000" kern="1200">
        <a:solidFill>
          <a:schemeClr val="tx1"/>
        </a:solidFill>
        <a:latin typeface="Times New Roman" pitchFamily="18" charset="0"/>
        <a:ea typeface="+mn-ea"/>
        <a:cs typeface="Arial" charset="0"/>
      </a:defRPr>
    </a:lvl7pPr>
    <a:lvl8pPr marL="3200400" algn="l" defTabSz="914400" rtl="0" eaLnBrk="1" latinLnBrk="0" hangingPunct="1">
      <a:defRPr sz="4000" kern="1200">
        <a:solidFill>
          <a:schemeClr val="tx1"/>
        </a:solidFill>
        <a:latin typeface="Times New Roman" pitchFamily="18" charset="0"/>
        <a:ea typeface="+mn-ea"/>
        <a:cs typeface="Arial" charset="0"/>
      </a:defRPr>
    </a:lvl8pPr>
    <a:lvl9pPr marL="3657600" algn="l" defTabSz="914400" rtl="0" eaLnBrk="1" latinLnBrk="0" hangingPunct="1">
      <a:defRPr sz="40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9" autoAdjust="0"/>
    <p:restoredTop sz="94660"/>
  </p:normalViewPr>
  <p:slideViewPr>
    <p:cSldViewPr>
      <p:cViewPr varScale="1">
        <p:scale>
          <a:sx n="159" d="100"/>
          <a:sy n="159" d="100"/>
        </p:scale>
        <p:origin x="146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0" hangingPunct="0">
              <a:defRPr sz="1200">
                <a:cs typeface="+mn-cs"/>
              </a:defRPr>
            </a:lvl1pPr>
          </a:lstStyle>
          <a:p>
            <a:pPr>
              <a:defRPr/>
            </a:pPr>
            <a:fld id="{202D52CA-01C0-46FB-A2F5-9D298B7E131C}" type="datetimeFigureOut">
              <a:rPr lang="en-US"/>
              <a:pPr>
                <a:defRPr/>
              </a:pPr>
              <a:t>5/11/2015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0" hangingPunct="0">
              <a:defRPr sz="1200">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eaLnBrk="0" hangingPunct="0">
              <a:defRPr sz="1200">
                <a:cs typeface="+mn-cs"/>
              </a:defRPr>
            </a:lvl1pPr>
          </a:lstStyle>
          <a:p>
            <a:pPr>
              <a:defRPr/>
            </a:pPr>
            <a:fld id="{AB564675-8105-4F3D-9FAD-F36B1C778FE5}" type="slidenum">
              <a:rPr lang="en-US"/>
              <a:pPr>
                <a:defRPr/>
              </a:pPr>
              <a:t>‹#›</a:t>
            </a:fld>
            <a:endParaRPr lang="en-US" dirty="0"/>
          </a:p>
        </p:txBody>
      </p:sp>
    </p:spTree>
    <p:extLst>
      <p:ext uri="{BB962C8B-B14F-4D97-AF65-F5344CB8AC3E}">
        <p14:creationId xmlns:p14="http://schemas.microsoft.com/office/powerpoint/2010/main" val="16741090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0" hangingPunct="0">
              <a:defRPr sz="1200">
                <a:cs typeface="+mn-cs"/>
              </a:defRPr>
            </a:lvl1pPr>
          </a:lstStyle>
          <a:p>
            <a:pPr>
              <a:defRPr/>
            </a:pPr>
            <a:fld id="{714F629F-05DE-451C-95CC-631C14A2DF9F}" type="datetimeFigureOut">
              <a:rPr lang="en-US"/>
              <a:pPr>
                <a:defRPr/>
              </a:pPr>
              <a:t>5/11/2015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0" hangingPunct="0">
              <a:defRPr sz="120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0" hangingPunct="0">
              <a:defRPr sz="1200">
                <a:cs typeface="+mn-cs"/>
              </a:defRPr>
            </a:lvl1pPr>
          </a:lstStyle>
          <a:p>
            <a:pPr>
              <a:defRPr/>
            </a:pPr>
            <a:fld id="{CCC45604-6BE1-4E67-99F6-1282B8E3F412}" type="slidenum">
              <a:rPr lang="en-US"/>
              <a:pPr>
                <a:defRPr/>
              </a:pPr>
              <a:t>‹#›</a:t>
            </a:fld>
            <a:endParaRPr lang="en-US" dirty="0"/>
          </a:p>
        </p:txBody>
      </p:sp>
    </p:spTree>
    <p:extLst>
      <p:ext uri="{BB962C8B-B14F-4D97-AF65-F5344CB8AC3E}">
        <p14:creationId xmlns:p14="http://schemas.microsoft.com/office/powerpoint/2010/main" val="33298035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000">
                <a:solidFill>
                  <a:schemeClr val="tx1"/>
                </a:solidFill>
                <a:latin typeface="Times New Roman" pitchFamily="18" charset="0"/>
              </a:defRPr>
            </a:lvl1pPr>
            <a:lvl2pPr marL="742950" indent="-285750" eaLnBrk="0" hangingPunct="0">
              <a:defRPr sz="4000">
                <a:solidFill>
                  <a:schemeClr val="tx1"/>
                </a:solidFill>
                <a:latin typeface="Times New Roman" pitchFamily="18" charset="0"/>
              </a:defRPr>
            </a:lvl2pPr>
            <a:lvl3pPr marL="1143000" indent="-228600" eaLnBrk="0" hangingPunct="0">
              <a:defRPr sz="4000">
                <a:solidFill>
                  <a:schemeClr val="tx1"/>
                </a:solidFill>
                <a:latin typeface="Times New Roman" pitchFamily="18" charset="0"/>
              </a:defRPr>
            </a:lvl3pPr>
            <a:lvl4pPr marL="1600200" indent="-228600" eaLnBrk="0" hangingPunct="0">
              <a:defRPr sz="4000">
                <a:solidFill>
                  <a:schemeClr val="tx1"/>
                </a:solidFill>
                <a:latin typeface="Times New Roman" pitchFamily="18" charset="0"/>
              </a:defRPr>
            </a:lvl4pPr>
            <a:lvl5pPr marL="2057400" indent="-228600" eaLnBrk="0" hangingPunct="0">
              <a:defRPr sz="4000">
                <a:solidFill>
                  <a:schemeClr val="tx1"/>
                </a:solidFill>
                <a:latin typeface="Times New Roman" pitchFamily="18" charset="0"/>
              </a:defRPr>
            </a:lvl5pPr>
            <a:lvl6pPr marL="2514600" indent="-228600" eaLnBrk="0" fontAlgn="base" hangingPunct="0">
              <a:spcBef>
                <a:spcPct val="0"/>
              </a:spcBef>
              <a:spcAft>
                <a:spcPct val="0"/>
              </a:spcAft>
              <a:defRPr sz="4000">
                <a:solidFill>
                  <a:schemeClr val="tx1"/>
                </a:solidFill>
                <a:latin typeface="Times New Roman" pitchFamily="18" charset="0"/>
              </a:defRPr>
            </a:lvl6pPr>
            <a:lvl7pPr marL="2971800" indent="-228600" eaLnBrk="0" fontAlgn="base" hangingPunct="0">
              <a:spcBef>
                <a:spcPct val="0"/>
              </a:spcBef>
              <a:spcAft>
                <a:spcPct val="0"/>
              </a:spcAft>
              <a:defRPr sz="4000">
                <a:solidFill>
                  <a:schemeClr val="tx1"/>
                </a:solidFill>
                <a:latin typeface="Times New Roman" pitchFamily="18" charset="0"/>
              </a:defRPr>
            </a:lvl7pPr>
            <a:lvl8pPr marL="3429000" indent="-228600" eaLnBrk="0" fontAlgn="base" hangingPunct="0">
              <a:spcBef>
                <a:spcPct val="0"/>
              </a:spcBef>
              <a:spcAft>
                <a:spcPct val="0"/>
              </a:spcAft>
              <a:defRPr sz="4000">
                <a:solidFill>
                  <a:schemeClr val="tx1"/>
                </a:solidFill>
                <a:latin typeface="Times New Roman" pitchFamily="18" charset="0"/>
              </a:defRPr>
            </a:lvl8pPr>
            <a:lvl9pPr marL="3886200" indent="-228600" eaLnBrk="0" fontAlgn="base" hangingPunct="0">
              <a:spcBef>
                <a:spcPct val="0"/>
              </a:spcBef>
              <a:spcAft>
                <a:spcPct val="0"/>
              </a:spcAft>
              <a:defRPr sz="4000">
                <a:solidFill>
                  <a:schemeClr val="tx1"/>
                </a:solidFill>
                <a:latin typeface="Times New Roman" pitchFamily="18" charset="0"/>
              </a:defRPr>
            </a:lvl9pPr>
          </a:lstStyle>
          <a:p>
            <a:fld id="{C6E37CBF-FE43-475E-9D35-80CC3E8985C0}" type="slidenum">
              <a:rPr lang="en-US" altLang="en-US" sz="1200">
                <a:solidFill>
                  <a:prstClr val="black"/>
                </a:solidFill>
              </a:rPr>
              <a:pPr/>
              <a:t>1</a:t>
            </a:fld>
            <a:endParaRPr lang="en-US" altLang="en-US" sz="1200">
              <a:solidFill>
                <a:prstClr val="black"/>
              </a:solidFill>
            </a:endParaRPr>
          </a:p>
        </p:txBody>
      </p:sp>
    </p:spTree>
    <p:extLst>
      <p:ext uri="{BB962C8B-B14F-4D97-AF65-F5344CB8AC3E}">
        <p14:creationId xmlns:p14="http://schemas.microsoft.com/office/powerpoint/2010/main" val="1957738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000">
                <a:solidFill>
                  <a:schemeClr val="tx1"/>
                </a:solidFill>
                <a:latin typeface="Times New Roman" pitchFamily="18" charset="0"/>
              </a:defRPr>
            </a:lvl1pPr>
            <a:lvl2pPr marL="742950" indent="-285750" eaLnBrk="0" hangingPunct="0">
              <a:defRPr sz="4000">
                <a:solidFill>
                  <a:schemeClr val="tx1"/>
                </a:solidFill>
                <a:latin typeface="Times New Roman" pitchFamily="18" charset="0"/>
              </a:defRPr>
            </a:lvl2pPr>
            <a:lvl3pPr marL="1143000" indent="-228600" eaLnBrk="0" hangingPunct="0">
              <a:defRPr sz="4000">
                <a:solidFill>
                  <a:schemeClr val="tx1"/>
                </a:solidFill>
                <a:latin typeface="Times New Roman" pitchFamily="18" charset="0"/>
              </a:defRPr>
            </a:lvl3pPr>
            <a:lvl4pPr marL="1600200" indent="-228600" eaLnBrk="0" hangingPunct="0">
              <a:defRPr sz="4000">
                <a:solidFill>
                  <a:schemeClr val="tx1"/>
                </a:solidFill>
                <a:latin typeface="Times New Roman" pitchFamily="18" charset="0"/>
              </a:defRPr>
            </a:lvl4pPr>
            <a:lvl5pPr marL="2057400" indent="-228600" eaLnBrk="0" hangingPunct="0">
              <a:defRPr sz="4000">
                <a:solidFill>
                  <a:schemeClr val="tx1"/>
                </a:solidFill>
                <a:latin typeface="Times New Roman" pitchFamily="18" charset="0"/>
              </a:defRPr>
            </a:lvl5pPr>
            <a:lvl6pPr marL="2514600" indent="-228600" eaLnBrk="0" fontAlgn="base" hangingPunct="0">
              <a:spcBef>
                <a:spcPct val="0"/>
              </a:spcBef>
              <a:spcAft>
                <a:spcPct val="0"/>
              </a:spcAft>
              <a:defRPr sz="4000">
                <a:solidFill>
                  <a:schemeClr val="tx1"/>
                </a:solidFill>
                <a:latin typeface="Times New Roman" pitchFamily="18" charset="0"/>
              </a:defRPr>
            </a:lvl6pPr>
            <a:lvl7pPr marL="2971800" indent="-228600" eaLnBrk="0" fontAlgn="base" hangingPunct="0">
              <a:spcBef>
                <a:spcPct val="0"/>
              </a:spcBef>
              <a:spcAft>
                <a:spcPct val="0"/>
              </a:spcAft>
              <a:defRPr sz="4000">
                <a:solidFill>
                  <a:schemeClr val="tx1"/>
                </a:solidFill>
                <a:latin typeface="Times New Roman" pitchFamily="18" charset="0"/>
              </a:defRPr>
            </a:lvl7pPr>
            <a:lvl8pPr marL="3429000" indent="-228600" eaLnBrk="0" fontAlgn="base" hangingPunct="0">
              <a:spcBef>
                <a:spcPct val="0"/>
              </a:spcBef>
              <a:spcAft>
                <a:spcPct val="0"/>
              </a:spcAft>
              <a:defRPr sz="4000">
                <a:solidFill>
                  <a:schemeClr val="tx1"/>
                </a:solidFill>
                <a:latin typeface="Times New Roman" pitchFamily="18" charset="0"/>
              </a:defRPr>
            </a:lvl8pPr>
            <a:lvl9pPr marL="3886200" indent="-228600" eaLnBrk="0" fontAlgn="base" hangingPunct="0">
              <a:spcBef>
                <a:spcPct val="0"/>
              </a:spcBef>
              <a:spcAft>
                <a:spcPct val="0"/>
              </a:spcAft>
              <a:defRPr sz="4000">
                <a:solidFill>
                  <a:schemeClr val="tx1"/>
                </a:solidFill>
                <a:latin typeface="Times New Roman" pitchFamily="18" charset="0"/>
              </a:defRPr>
            </a:lvl9pPr>
          </a:lstStyle>
          <a:p>
            <a:fld id="{C6E37CBF-FE43-475E-9D35-80CC3E8985C0}" type="slidenum">
              <a:rPr lang="en-US" altLang="en-US" sz="1200" smtClean="0"/>
              <a:pPr/>
              <a:t>21</a:t>
            </a:fld>
            <a:endParaRPr lang="en-US" altLang="en-US" sz="1200" smtClean="0"/>
          </a:p>
        </p:txBody>
      </p:sp>
    </p:spTree>
    <p:extLst>
      <p:ext uri="{BB962C8B-B14F-4D97-AF65-F5344CB8AC3E}">
        <p14:creationId xmlns:p14="http://schemas.microsoft.com/office/powerpoint/2010/main" val="436713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E190244-2AF3-496E-AD9D-4180133CFBE0}" type="slidenum">
              <a:rPr lang="en-US"/>
              <a:pPr>
                <a:defRPr/>
              </a:pPr>
              <a:t>‹#›</a:t>
            </a:fld>
            <a:endParaRPr lang="en-US" dirty="0"/>
          </a:p>
        </p:txBody>
      </p:sp>
    </p:spTree>
    <p:extLst>
      <p:ext uri="{BB962C8B-B14F-4D97-AF65-F5344CB8AC3E}">
        <p14:creationId xmlns:p14="http://schemas.microsoft.com/office/powerpoint/2010/main" val="822010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777A819-0B76-4704-A18B-59C9622E0E94}" type="slidenum">
              <a:rPr lang="en-US"/>
              <a:pPr>
                <a:defRPr/>
              </a:pPr>
              <a:t>‹#›</a:t>
            </a:fld>
            <a:endParaRPr lang="en-US" dirty="0"/>
          </a:p>
        </p:txBody>
      </p:sp>
    </p:spTree>
    <p:extLst>
      <p:ext uri="{BB962C8B-B14F-4D97-AF65-F5344CB8AC3E}">
        <p14:creationId xmlns:p14="http://schemas.microsoft.com/office/powerpoint/2010/main" val="2964860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698B62-73F3-42DD-98F2-C4838CB26E5D}" type="slidenum">
              <a:rPr lang="en-US"/>
              <a:pPr>
                <a:defRPr/>
              </a:pPr>
              <a:t>‹#›</a:t>
            </a:fld>
            <a:endParaRPr lang="en-US" dirty="0"/>
          </a:p>
        </p:txBody>
      </p:sp>
    </p:spTree>
    <p:extLst>
      <p:ext uri="{BB962C8B-B14F-4D97-AF65-F5344CB8AC3E}">
        <p14:creationId xmlns:p14="http://schemas.microsoft.com/office/powerpoint/2010/main" val="127935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62D534-60DA-4339-985A-D6C5337A285E}" type="slidenum">
              <a:rPr lang="en-US"/>
              <a:pPr>
                <a:defRPr/>
              </a:pPr>
              <a:t>‹#›</a:t>
            </a:fld>
            <a:endParaRPr lang="en-US" dirty="0"/>
          </a:p>
        </p:txBody>
      </p:sp>
    </p:spTree>
    <p:extLst>
      <p:ext uri="{BB962C8B-B14F-4D97-AF65-F5344CB8AC3E}">
        <p14:creationId xmlns:p14="http://schemas.microsoft.com/office/powerpoint/2010/main" val="1294082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FEB36E-DBAF-4AB2-BD4F-9C3D3D86E8E2}" type="slidenum">
              <a:rPr lang="en-US"/>
              <a:pPr>
                <a:defRPr/>
              </a:pPr>
              <a:t>‹#›</a:t>
            </a:fld>
            <a:endParaRPr lang="en-US" dirty="0"/>
          </a:p>
        </p:txBody>
      </p:sp>
    </p:spTree>
    <p:extLst>
      <p:ext uri="{BB962C8B-B14F-4D97-AF65-F5344CB8AC3E}">
        <p14:creationId xmlns:p14="http://schemas.microsoft.com/office/powerpoint/2010/main" val="1448165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C84334D-666F-4B53-BFAD-E30496EDE21D}" type="slidenum">
              <a:rPr lang="en-US"/>
              <a:pPr>
                <a:defRPr/>
              </a:pPr>
              <a:t>‹#›</a:t>
            </a:fld>
            <a:endParaRPr lang="en-US" dirty="0"/>
          </a:p>
        </p:txBody>
      </p:sp>
    </p:spTree>
    <p:extLst>
      <p:ext uri="{BB962C8B-B14F-4D97-AF65-F5344CB8AC3E}">
        <p14:creationId xmlns:p14="http://schemas.microsoft.com/office/powerpoint/2010/main" val="2658026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E252DBE-EAFC-4593-BBF1-B4D0A2346E24}" type="slidenum">
              <a:rPr lang="en-US"/>
              <a:pPr>
                <a:defRPr/>
              </a:pPr>
              <a:t>‹#›</a:t>
            </a:fld>
            <a:endParaRPr lang="en-US" dirty="0"/>
          </a:p>
        </p:txBody>
      </p:sp>
    </p:spTree>
    <p:extLst>
      <p:ext uri="{BB962C8B-B14F-4D97-AF65-F5344CB8AC3E}">
        <p14:creationId xmlns:p14="http://schemas.microsoft.com/office/powerpoint/2010/main" val="378747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D0CE02A-DCB7-4E5C-B457-DDE641BF38E0}" type="slidenum">
              <a:rPr lang="en-US"/>
              <a:pPr>
                <a:defRPr/>
              </a:pPr>
              <a:t>‹#›</a:t>
            </a:fld>
            <a:endParaRPr lang="en-US" dirty="0"/>
          </a:p>
        </p:txBody>
      </p:sp>
    </p:spTree>
    <p:extLst>
      <p:ext uri="{BB962C8B-B14F-4D97-AF65-F5344CB8AC3E}">
        <p14:creationId xmlns:p14="http://schemas.microsoft.com/office/powerpoint/2010/main" val="1396980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BB5C2BF-2D99-44D2-8886-9D8AFA178292}" type="slidenum">
              <a:rPr lang="en-US"/>
              <a:pPr>
                <a:defRPr/>
              </a:pPr>
              <a:t>‹#›</a:t>
            </a:fld>
            <a:endParaRPr lang="en-US" dirty="0"/>
          </a:p>
        </p:txBody>
      </p:sp>
    </p:spTree>
    <p:extLst>
      <p:ext uri="{BB962C8B-B14F-4D97-AF65-F5344CB8AC3E}">
        <p14:creationId xmlns:p14="http://schemas.microsoft.com/office/powerpoint/2010/main" val="3815404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9E877D6-8182-41B7-9617-DED5C0D4984C}" type="slidenum">
              <a:rPr lang="en-US"/>
              <a:pPr>
                <a:defRPr/>
              </a:pPr>
              <a:t>‹#›</a:t>
            </a:fld>
            <a:endParaRPr lang="en-US" dirty="0"/>
          </a:p>
        </p:txBody>
      </p:sp>
    </p:spTree>
    <p:extLst>
      <p:ext uri="{BB962C8B-B14F-4D97-AF65-F5344CB8AC3E}">
        <p14:creationId xmlns:p14="http://schemas.microsoft.com/office/powerpoint/2010/main" val="3993212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2A8A742-4512-4A6D-BB6A-B8213FCF327A}" type="slidenum">
              <a:rPr lang="en-US"/>
              <a:pPr>
                <a:defRPr/>
              </a:pPr>
              <a:t>‹#›</a:t>
            </a:fld>
            <a:endParaRPr lang="en-US" dirty="0"/>
          </a:p>
        </p:txBody>
      </p:sp>
    </p:spTree>
    <p:extLst>
      <p:ext uri="{BB962C8B-B14F-4D97-AF65-F5344CB8AC3E}">
        <p14:creationId xmlns:p14="http://schemas.microsoft.com/office/powerpoint/2010/main" val="2397039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schemeClr val="tx1">
                    <a:tint val="75000"/>
                  </a:schemeClr>
                </a:solidFill>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schemeClr val="tx1">
                    <a:tint val="75000"/>
                  </a:schemeClr>
                </a:solidFill>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0" hangingPunct="0">
              <a:defRPr sz="1200" smtClean="0">
                <a:solidFill>
                  <a:schemeClr val="tx1">
                    <a:tint val="75000"/>
                  </a:schemeClr>
                </a:solidFill>
                <a:cs typeface="+mn-cs"/>
              </a:defRPr>
            </a:lvl1pPr>
          </a:lstStyle>
          <a:p>
            <a:pPr>
              <a:defRPr/>
            </a:pPr>
            <a:fld id="{AADB9C71-787D-4F32-8BEB-2921B8262684}"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533400" y="609600"/>
            <a:ext cx="7772400" cy="1828800"/>
          </a:xfrm>
        </p:spPr>
        <p:txBody>
          <a:bodyPr/>
          <a:lstStyle/>
          <a:p>
            <a:r>
              <a:rPr lang="en-US" altLang="en-US" sz="4800" dirty="0" smtClean="0"/>
              <a:t>ADHD and Sleep:</a:t>
            </a:r>
            <a:br>
              <a:rPr lang="en-US" altLang="en-US" sz="4800" dirty="0" smtClean="0"/>
            </a:br>
            <a:r>
              <a:rPr lang="en-US" altLang="en-US" sz="4800" dirty="0" smtClean="0"/>
              <a:t>A Twisted Affair</a:t>
            </a:r>
          </a:p>
        </p:txBody>
      </p:sp>
      <p:sp>
        <p:nvSpPr>
          <p:cNvPr id="2051" name="Rectangle 3"/>
          <p:cNvSpPr>
            <a:spLocks noGrp="1" noChangeArrowheads="1"/>
          </p:cNvSpPr>
          <p:nvPr>
            <p:ph type="subTitle" idx="1"/>
          </p:nvPr>
        </p:nvSpPr>
        <p:spPr>
          <a:xfrm>
            <a:off x="685800" y="3886200"/>
            <a:ext cx="7696200" cy="1752600"/>
          </a:xfrm>
        </p:spPr>
        <p:txBody>
          <a:bodyPr rtlCol="0">
            <a:normAutofit/>
          </a:bodyPr>
          <a:lstStyle/>
          <a:p>
            <a:pPr fontAlgn="auto">
              <a:lnSpc>
                <a:spcPct val="90000"/>
              </a:lnSpc>
              <a:spcAft>
                <a:spcPts val="0"/>
              </a:spcAft>
              <a:buFont typeface="Arial" panose="020B0604020202020204" pitchFamily="34" charset="0"/>
              <a:buNone/>
              <a:defRPr/>
            </a:pPr>
            <a:r>
              <a:rPr lang="en-US" dirty="0" smtClean="0"/>
              <a:t>Roberto Olivardia, Ph.D.</a:t>
            </a:r>
          </a:p>
          <a:p>
            <a:pPr fontAlgn="auto">
              <a:lnSpc>
                <a:spcPct val="90000"/>
              </a:lnSpc>
              <a:spcAft>
                <a:spcPts val="0"/>
              </a:spcAft>
              <a:buFont typeface="Arial" panose="020B0604020202020204" pitchFamily="34" charset="0"/>
              <a:buNone/>
              <a:defRPr/>
            </a:pPr>
            <a:r>
              <a:rPr lang="en-US" sz="2000" dirty="0" smtClean="0"/>
              <a:t>Harvard Medical School</a:t>
            </a:r>
          </a:p>
          <a:p>
            <a:pPr fontAlgn="auto">
              <a:lnSpc>
                <a:spcPct val="90000"/>
              </a:lnSpc>
              <a:spcAft>
                <a:spcPts val="0"/>
              </a:spcAft>
              <a:buFont typeface="Arial" panose="020B0604020202020204" pitchFamily="34" charset="0"/>
              <a:buNone/>
              <a:defRPr/>
            </a:pPr>
            <a:endParaRPr lang="en-US" sz="2000" dirty="0" smtClean="0"/>
          </a:p>
          <a:p>
            <a:pPr fontAlgn="auto">
              <a:lnSpc>
                <a:spcPct val="90000"/>
              </a:lnSpc>
              <a:spcAft>
                <a:spcPts val="0"/>
              </a:spcAft>
              <a:buFont typeface="Arial" panose="020B0604020202020204" pitchFamily="34" charset="0"/>
              <a:buNone/>
              <a:defRPr/>
            </a:pPr>
            <a:r>
              <a:rPr lang="en-US" dirty="0" smtClean="0"/>
              <a:t>Roberto_olivardia@hms.harvard.edu</a:t>
            </a:r>
          </a:p>
        </p:txBody>
      </p:sp>
    </p:spTree>
    <p:extLst>
      <p:ext uri="{BB962C8B-B14F-4D97-AF65-F5344CB8AC3E}">
        <p14:creationId xmlns:p14="http://schemas.microsoft.com/office/powerpoint/2010/main" val="90063202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rrowheads="1"/>
          </p:cNvSpPr>
          <p:nvPr>
            <p:ph type="title"/>
          </p:nvPr>
        </p:nvSpPr>
        <p:spPr>
          <a:xfrm>
            <a:off x="457200" y="274638"/>
            <a:ext cx="8229600" cy="563562"/>
          </a:xfrm>
        </p:spPr>
        <p:txBody>
          <a:bodyPr rtlCol="0">
            <a:normAutofit fontScale="90000"/>
          </a:bodyPr>
          <a:lstStyle/>
          <a:p>
            <a:pPr fontAlgn="auto">
              <a:spcAft>
                <a:spcPts val="0"/>
              </a:spcAft>
              <a:defRPr/>
            </a:pPr>
            <a:r>
              <a:rPr lang="en-US" sz="3200" dirty="0" smtClean="0"/>
              <a:t>Studies looking at sleep in ADHD populations</a:t>
            </a:r>
            <a:r>
              <a:rPr lang="en-US" sz="6000" dirty="0" smtClean="0"/>
              <a:t/>
            </a:r>
            <a:br>
              <a:rPr lang="en-US" sz="6000" dirty="0" smtClean="0"/>
            </a:br>
            <a:endParaRPr lang="en-US" sz="5400" dirty="0" smtClean="0"/>
          </a:p>
        </p:txBody>
      </p:sp>
      <p:sp>
        <p:nvSpPr>
          <p:cNvPr id="10243" name="Rectangle 3"/>
          <p:cNvSpPr>
            <a:spLocks noGrp="1" noChangeArrowheads="1"/>
          </p:cNvSpPr>
          <p:nvPr>
            <p:ph idx="1"/>
          </p:nvPr>
        </p:nvSpPr>
        <p:spPr>
          <a:xfrm>
            <a:off x="457200" y="609600"/>
            <a:ext cx="8229600" cy="5516563"/>
          </a:xfrm>
        </p:spPr>
        <p:txBody>
          <a:bodyPr/>
          <a:lstStyle/>
          <a:p>
            <a:endParaRPr lang="en-US" altLang="en-US" sz="2000" dirty="0" smtClean="0"/>
          </a:p>
          <a:p>
            <a:r>
              <a:rPr lang="en-US" altLang="en-US" sz="2000" dirty="0" smtClean="0"/>
              <a:t>Lam et al (2008) found among Chinese children highly significant and negative association between duration of sleep and ADHD tendency after controlling for confounding variables.</a:t>
            </a:r>
          </a:p>
          <a:p>
            <a:pPr>
              <a:buFont typeface="Wingdings" pitchFamily="2" charset="2"/>
              <a:buNone/>
            </a:pPr>
            <a:endParaRPr lang="en-US" altLang="en-US" sz="2000" dirty="0" smtClean="0"/>
          </a:p>
          <a:p>
            <a:r>
              <a:rPr lang="en-US" altLang="en-US" sz="2000" dirty="0" smtClean="0"/>
              <a:t>Day et al (1998) found that 60 children divided between ADHD, Other Psych </a:t>
            </a:r>
            <a:r>
              <a:rPr lang="en-US" altLang="en-US" sz="2000" dirty="0" err="1" smtClean="0"/>
              <a:t>Dx</a:t>
            </a:r>
            <a:r>
              <a:rPr lang="en-US" altLang="en-US" sz="2000" dirty="0" smtClean="0"/>
              <a:t> (anxiety disorder, dysthymia, conduct disorder, adjustment disorder), Control.  Parents reported more sleep problems with ADHD Group.</a:t>
            </a:r>
          </a:p>
          <a:p>
            <a:pPr>
              <a:buFont typeface="Wingdings" pitchFamily="2" charset="2"/>
              <a:buNone/>
            </a:pPr>
            <a:endParaRPr lang="en-US" altLang="en-US" sz="2000" dirty="0" smtClean="0"/>
          </a:p>
          <a:p>
            <a:r>
              <a:rPr lang="en-US" altLang="en-US" sz="2000" dirty="0" err="1" smtClean="0"/>
              <a:t>Hvolby</a:t>
            </a:r>
            <a:r>
              <a:rPr lang="en-US" altLang="en-US" sz="2000" dirty="0" smtClean="0"/>
              <a:t> et al (2009) found that 13% of ADHD kids had frequent nightmares versus 1.4% of controls</a:t>
            </a:r>
          </a:p>
          <a:p>
            <a:pPr>
              <a:buFont typeface="Wingdings" pitchFamily="2" charset="2"/>
              <a:buNone/>
            </a:pPr>
            <a:endParaRPr lang="en-US" altLang="en-US" sz="2000" dirty="0" smtClean="0"/>
          </a:p>
          <a:p>
            <a:r>
              <a:rPr lang="en-US" altLang="en-US" sz="2000" dirty="0" err="1" smtClean="0"/>
              <a:t>Corkum</a:t>
            </a:r>
            <a:r>
              <a:rPr lang="en-US" altLang="en-US" sz="2000" dirty="0" smtClean="0"/>
              <a:t> et al (1999) found that 55% of nonclinical comparison group, 86% of </a:t>
            </a:r>
            <a:r>
              <a:rPr lang="en-US" altLang="en-US" sz="2000" dirty="0" err="1" smtClean="0"/>
              <a:t>unmedicated</a:t>
            </a:r>
            <a:r>
              <a:rPr lang="en-US" altLang="en-US" sz="2000" dirty="0" smtClean="0"/>
              <a:t> ADHD group, 96% of medicated ADHD had at least 1 sleep problem</a:t>
            </a:r>
          </a:p>
          <a:p>
            <a:pPr>
              <a:buFontTx/>
              <a:buNone/>
            </a:pPr>
            <a:endParaRPr lang="en-US" altLang="en-US" sz="1400" dirty="0" smtClean="0"/>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r>
              <a:rPr lang="en-US" altLang="en-US" sz="3200" smtClean="0"/>
              <a:t>Studies looking at sleep in ADHD populations</a:t>
            </a:r>
          </a:p>
        </p:txBody>
      </p:sp>
      <p:sp>
        <p:nvSpPr>
          <p:cNvPr id="11267" name="Rectangle 3"/>
          <p:cNvSpPr>
            <a:spLocks noGrp="1" noChangeArrowheads="1"/>
          </p:cNvSpPr>
          <p:nvPr>
            <p:ph idx="1"/>
          </p:nvPr>
        </p:nvSpPr>
        <p:spPr>
          <a:xfrm>
            <a:off x="457200" y="1219200"/>
            <a:ext cx="8229600" cy="4906963"/>
          </a:xfrm>
        </p:spPr>
        <p:txBody>
          <a:bodyPr/>
          <a:lstStyle/>
          <a:p>
            <a:r>
              <a:rPr lang="en-US" altLang="en-US" sz="2000" dirty="0" smtClean="0"/>
              <a:t>Sung et al (2008) found that moderate or severe sleep problems in children with ADHD were strongly associated with the mental health of the primary caregivers, their work attendance, and family functioning.</a:t>
            </a:r>
          </a:p>
          <a:p>
            <a:pPr>
              <a:buFont typeface="Wingdings" pitchFamily="2" charset="2"/>
              <a:buNone/>
            </a:pPr>
            <a:endParaRPr lang="en-US" altLang="en-US" sz="2000" dirty="0" smtClean="0"/>
          </a:p>
          <a:p>
            <a:r>
              <a:rPr lang="en-US" altLang="en-US" sz="2000" dirty="0" err="1" smtClean="0"/>
              <a:t>Sobanski</a:t>
            </a:r>
            <a:r>
              <a:rPr lang="en-US" altLang="en-US" sz="2000" dirty="0" smtClean="0"/>
              <a:t> et al (2008): Compared to controls untreated patients showed increased nocturnal activity, reduced sleep efficiency, more nocturnal awakenings and reduced percentage of REM sleep.</a:t>
            </a:r>
          </a:p>
          <a:p>
            <a:pPr>
              <a:buFont typeface="Wingdings" pitchFamily="2" charset="2"/>
              <a:buNone/>
            </a:pPr>
            <a:endParaRPr lang="en-US" altLang="en-US" sz="2000" dirty="0" smtClean="0"/>
          </a:p>
          <a:p>
            <a:r>
              <a:rPr lang="en-US" altLang="en-US" sz="2000" dirty="0" err="1" smtClean="0"/>
              <a:t>Gau</a:t>
            </a:r>
            <a:r>
              <a:rPr lang="en-US" altLang="en-US" sz="2000" dirty="0" smtClean="0"/>
              <a:t> et al (2009) found that ADHD adolescents more likely to have current and lifetime sleep problems (insomnia, sleep terrors, nightmares, bruxism, and snoring).  The presence of at least 1 psychiatric comorbid condition increased the risks for insomnia and nightmares.  Use of methylphenidate was not associated with further increased risk of sleep problems, expect bruxism.</a:t>
            </a:r>
          </a:p>
          <a:p>
            <a:endParaRPr lang="en-US" altLang="en-US" sz="1400" dirty="0" smtClean="0"/>
          </a:p>
          <a:p>
            <a:pPr>
              <a:buFont typeface="Wingdings" pitchFamily="2" charset="2"/>
              <a:buNone/>
            </a:pPr>
            <a:endParaRPr lang="en-US" altLang="en-US" sz="1400" dirty="0" smtClean="0"/>
          </a:p>
          <a:p>
            <a:endParaRPr lang="en-US" altLang="en-US" sz="14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r>
              <a:rPr lang="en-US" altLang="en-US" sz="3200" smtClean="0"/>
              <a:t>Studies looking at sleep in ADHD populations</a:t>
            </a:r>
          </a:p>
        </p:txBody>
      </p:sp>
      <p:sp>
        <p:nvSpPr>
          <p:cNvPr id="12291" name="Rectangle 3"/>
          <p:cNvSpPr>
            <a:spLocks noGrp="1" noChangeArrowheads="1"/>
          </p:cNvSpPr>
          <p:nvPr>
            <p:ph idx="1"/>
          </p:nvPr>
        </p:nvSpPr>
        <p:spPr/>
        <p:txBody>
          <a:bodyPr/>
          <a:lstStyle/>
          <a:p>
            <a:r>
              <a:rPr lang="en-US" altLang="en-US" sz="2000" smtClean="0"/>
              <a:t>Schredl et al (2007) found that ADHD group reported more sleep complaints and not feeling refreshed in the morning more than controls.  Insomnia related to presence of comorbidity and depressive symptoms.</a:t>
            </a:r>
          </a:p>
          <a:p>
            <a:pPr>
              <a:buFont typeface="Wingdings" pitchFamily="2" charset="2"/>
              <a:buNone/>
            </a:pPr>
            <a:endParaRPr lang="en-US" altLang="en-US" sz="2000" smtClean="0"/>
          </a:p>
          <a:p>
            <a:r>
              <a:rPr lang="en-US" altLang="en-US" sz="2000" smtClean="0"/>
              <a:t>Kirov et al (2004) found that ADHD group had shorter REM sleep latency,  ADHD children less total sleep time, reduced REM sleep than controls</a:t>
            </a:r>
          </a:p>
          <a:p>
            <a:pPr>
              <a:buFont typeface="Wingdings" pitchFamily="2" charset="2"/>
              <a:buNone/>
            </a:pPr>
            <a:endParaRPr lang="en-US" altLang="en-US" sz="2000" smtClean="0"/>
          </a:p>
          <a:p>
            <a:r>
              <a:rPr lang="en-US" altLang="en-US" sz="2000" smtClean="0"/>
              <a:t>Cortese et al  (2009) meta-analysis:   722 ADHD children and 638 Controls: </a:t>
            </a:r>
          </a:p>
          <a:p>
            <a:pPr>
              <a:buFont typeface="Wingdings" pitchFamily="2" charset="2"/>
              <a:buNone/>
            </a:pPr>
            <a:r>
              <a:rPr lang="en-US" altLang="en-US" sz="2000" smtClean="0"/>
              <a:t>	ADHD had significantly higher bedtime resistance, more sleep onset difficulties, night awakenings, difficulties with morning awakenings, sleep disordered breathing, and daytime sleepiness compared with controls.  Apnea-hypopnea index sig higher in ADHD children than controls.  Lower sleep efficiency, true sleep time</a:t>
            </a:r>
            <a:endParaRPr lang="en-US" altLang="en-US" sz="200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457200" y="152400"/>
            <a:ext cx="8229600" cy="762000"/>
          </a:xfrm>
        </p:spPr>
        <p:txBody>
          <a:bodyPr/>
          <a:lstStyle/>
          <a:p>
            <a:r>
              <a:rPr lang="en-US" altLang="en-US" sz="3200" dirty="0" smtClean="0">
                <a:latin typeface="Times New Roman" pitchFamily="18" charset="0"/>
              </a:rPr>
              <a:t>Theories: ADHD and Sleep</a:t>
            </a:r>
          </a:p>
        </p:txBody>
      </p:sp>
      <p:sp>
        <p:nvSpPr>
          <p:cNvPr id="13315" name="Rectangle 3"/>
          <p:cNvSpPr>
            <a:spLocks noGrp="1" noChangeArrowheads="1"/>
          </p:cNvSpPr>
          <p:nvPr>
            <p:ph idx="1"/>
          </p:nvPr>
        </p:nvSpPr>
        <p:spPr>
          <a:xfrm>
            <a:off x="457200" y="1066800"/>
            <a:ext cx="8229600" cy="5059363"/>
          </a:xfrm>
        </p:spPr>
        <p:txBody>
          <a:bodyPr/>
          <a:lstStyle/>
          <a:p>
            <a:r>
              <a:rPr lang="en-US" altLang="en-US" sz="2400" dirty="0" smtClean="0"/>
              <a:t>Biological:</a:t>
            </a:r>
          </a:p>
          <a:p>
            <a:pPr lvl="1"/>
            <a:r>
              <a:rPr lang="en-US" altLang="en-US" sz="2000" dirty="0" smtClean="0"/>
              <a:t>ADHD involves dopaminergic and serotonin systems.</a:t>
            </a:r>
          </a:p>
          <a:p>
            <a:pPr lvl="1"/>
            <a:r>
              <a:rPr lang="en-US" altLang="en-US" sz="2000" dirty="0" smtClean="0"/>
              <a:t>Sleep involves serotonin and GABA</a:t>
            </a:r>
          </a:p>
          <a:p>
            <a:pPr lvl="1"/>
            <a:r>
              <a:rPr lang="en-US" altLang="en-US" sz="2000" dirty="0" smtClean="0"/>
              <a:t>Thus disruption with serotonin systems can disrupt sleep or influence ADHD</a:t>
            </a:r>
          </a:p>
          <a:p>
            <a:r>
              <a:rPr lang="en-US" altLang="en-US" sz="2000" dirty="0" smtClean="0"/>
              <a:t>Circadian Model: Delayed evening increase in endogenous melatonin levels.  (Delayed Sleep Phase Syndrome)</a:t>
            </a:r>
          </a:p>
          <a:p>
            <a:pPr marL="0" indent="0">
              <a:buNone/>
            </a:pPr>
            <a:endParaRPr lang="en-US" altLang="en-US" sz="2000" dirty="0" smtClean="0"/>
          </a:p>
          <a:p>
            <a:r>
              <a:rPr lang="en-US" altLang="en-US" sz="2000" dirty="0" smtClean="0"/>
              <a:t>Van der </a:t>
            </a:r>
            <a:r>
              <a:rPr lang="en-US" altLang="en-US" sz="2000" dirty="0" err="1" smtClean="0"/>
              <a:t>Heijden</a:t>
            </a:r>
            <a:r>
              <a:rPr lang="en-US" altLang="en-US" sz="2000" dirty="0" smtClean="0"/>
              <a:t> et al (2005) found that children with ADHD and initial insomnia have a delay in dim light melatonin onset.</a:t>
            </a:r>
          </a:p>
          <a:p>
            <a:pPr marL="0" indent="0">
              <a:buNone/>
            </a:pPr>
            <a:endParaRPr lang="en-US" altLang="en-US" sz="2000" dirty="0" smtClean="0"/>
          </a:p>
          <a:p>
            <a:r>
              <a:rPr lang="en-US" altLang="en-US" sz="2000" dirty="0" smtClean="0"/>
              <a:t>Prefrontal cortex: critical role of arousal, sleep, affect, attention&gt; Impairment in one domain and linked to impairment in another</a:t>
            </a:r>
          </a:p>
          <a:p>
            <a:pPr>
              <a:buFont typeface="Wingdings" pitchFamily="2" charset="2"/>
              <a:buNone/>
            </a:pPr>
            <a:endParaRPr lang="en-US" altLang="en-US" sz="1800" dirty="0" smtClean="0"/>
          </a:p>
          <a:p>
            <a:pPr>
              <a:buFont typeface="Wingdings" pitchFamily="2" charset="2"/>
              <a:buChar char="q"/>
            </a:pPr>
            <a:endParaRPr lang="en-US" altLang="en-US" sz="1800" dirty="0" smtClean="0"/>
          </a:p>
          <a:p>
            <a:pPr>
              <a:buFont typeface="Wingdings" pitchFamily="2" charset="2"/>
              <a:buNone/>
            </a:pPr>
            <a:endParaRPr lang="en-US" altLang="en-US" sz="2000" dirty="0" smtClean="0"/>
          </a:p>
          <a:p>
            <a:pPr lvl="1"/>
            <a:endParaRPr lang="en-US" altLang="en-US" sz="2000" dirty="0" smtClean="0"/>
          </a:p>
          <a:p>
            <a:pPr lvl="1">
              <a:buFont typeface="Wingdings" pitchFamily="2" charset="2"/>
              <a:buNone/>
            </a:pPr>
            <a:endParaRPr lang="en-US" altLang="en-US" sz="2000" dirty="0" smtClean="0"/>
          </a:p>
          <a:p>
            <a:pPr>
              <a:buFontTx/>
              <a:buNone/>
            </a:pPr>
            <a:endParaRPr lang="en-US" altLang="en-US" sz="2400" dirty="0" smtClean="0"/>
          </a:p>
          <a:p>
            <a:pPr>
              <a:buFontTx/>
              <a:buChar char="•"/>
            </a:pPr>
            <a:endParaRPr lang="en-US" altLang="en-US" sz="2800" dirty="0" smtClean="0"/>
          </a:p>
          <a:p>
            <a:pPr>
              <a:buFontTx/>
              <a:buNone/>
            </a:pPr>
            <a:endParaRPr lang="en-US" altLang="en-US" sz="2800" dirty="0" smtClean="0"/>
          </a:p>
        </p:txBody>
      </p:sp>
    </p:spTree>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r>
              <a:rPr lang="en-US" altLang="en-US" sz="3200" smtClean="0">
                <a:latin typeface="Times New Roman" pitchFamily="18" charset="0"/>
              </a:rPr>
              <a:t>Theories: ADHD and Sleep</a:t>
            </a:r>
            <a:endParaRPr lang="en-US" altLang="en-US" sz="3200" smtClean="0"/>
          </a:p>
        </p:txBody>
      </p:sp>
      <p:sp>
        <p:nvSpPr>
          <p:cNvPr id="135171" name="Rectangle 3"/>
          <p:cNvSpPr>
            <a:spLocks noGrp="1" noChangeArrowheads="1"/>
          </p:cNvSpPr>
          <p:nvPr>
            <p:ph idx="1"/>
          </p:nvPr>
        </p:nvSpPr>
        <p:spPr/>
        <p:txBody>
          <a:bodyPr rtlCol="0">
            <a:normAutofit/>
          </a:bodyPr>
          <a:lstStyle/>
          <a:p>
            <a:pPr fontAlgn="auto">
              <a:spcAft>
                <a:spcPts val="0"/>
              </a:spcAft>
              <a:buFont typeface="Arial" panose="020B0604020202020204" pitchFamily="34" charset="0"/>
              <a:buChar char="•"/>
              <a:defRPr/>
            </a:pPr>
            <a:r>
              <a:rPr lang="en-US" sz="2400" dirty="0" smtClean="0"/>
              <a:t>Behavioral: </a:t>
            </a:r>
          </a:p>
          <a:p>
            <a:pPr lvl="1" fontAlgn="auto">
              <a:spcAft>
                <a:spcPts val="0"/>
              </a:spcAft>
              <a:buFont typeface="Arial" panose="020B0604020202020204" pitchFamily="34" charset="0"/>
              <a:buChar char="•"/>
              <a:defRPr/>
            </a:pPr>
            <a:r>
              <a:rPr lang="en-US" sz="2000" dirty="0" smtClean="0"/>
              <a:t>ADHD symptoms lead to sleep issues</a:t>
            </a:r>
          </a:p>
          <a:p>
            <a:pPr lvl="1" fontAlgn="auto">
              <a:spcAft>
                <a:spcPts val="0"/>
              </a:spcAft>
              <a:buFont typeface="Arial" panose="020B0604020202020204" pitchFamily="34" charset="0"/>
              <a:buChar char="•"/>
              <a:defRPr/>
            </a:pPr>
            <a:r>
              <a:rPr lang="en-US" sz="2000" dirty="0" smtClean="0"/>
              <a:t>Prefer night due to less distractions</a:t>
            </a:r>
          </a:p>
          <a:p>
            <a:pPr lvl="3" fontAlgn="auto">
              <a:spcAft>
                <a:spcPts val="0"/>
              </a:spcAft>
              <a:buFont typeface="Arial" panose="020B0604020202020204" pitchFamily="34" charset="0"/>
              <a:buChar char="•"/>
              <a:defRPr/>
            </a:pPr>
            <a:endParaRPr lang="en-US" sz="1200" dirty="0" smtClean="0"/>
          </a:p>
          <a:p>
            <a:pPr marL="0" indent="0" fontAlgn="auto">
              <a:spcAft>
                <a:spcPts val="0"/>
              </a:spcAft>
              <a:buFont typeface="Arial" panose="020B0604020202020204" pitchFamily="34" charset="0"/>
              <a:buNone/>
              <a:defRPr/>
            </a:pPr>
            <a:endParaRPr lang="en-US" sz="2400" dirty="0" smtClean="0"/>
          </a:p>
          <a:p>
            <a:pPr fontAlgn="auto">
              <a:spcAft>
                <a:spcPts val="0"/>
              </a:spcAft>
              <a:buFont typeface="Arial" panose="020B0604020202020204" pitchFamily="34" charset="0"/>
              <a:buChar char="•"/>
              <a:defRPr/>
            </a:pPr>
            <a:r>
              <a:rPr lang="en-US" sz="2400" dirty="0" smtClean="0"/>
              <a:t>Genetic Model: Evidence suggesting that catechol-O-methyltransferase (COMT), a gene encoding a dopamine-inactivation enzyme, associated with ADHD, is involved in sleep regulation</a:t>
            </a:r>
          </a:p>
          <a:p>
            <a:pPr marL="0" indent="0" fontAlgn="auto">
              <a:spcAft>
                <a:spcPts val="0"/>
              </a:spcAft>
              <a:buFont typeface="Arial" panose="020B0604020202020204" pitchFamily="34" charset="0"/>
              <a:buNone/>
              <a:defRPr/>
            </a:pPr>
            <a:endParaRPr lang="en-US" sz="2400" dirty="0" smtClean="0"/>
          </a:p>
          <a:p>
            <a:pPr fontAlgn="auto">
              <a:spcAft>
                <a:spcPts val="0"/>
              </a:spcAft>
              <a:buFont typeface="Arial" panose="020B0604020202020204" pitchFamily="34" charset="0"/>
              <a:buChar char="•"/>
              <a:defRPr/>
            </a:pPr>
            <a:r>
              <a:rPr lang="en-US" sz="2400" dirty="0" smtClean="0"/>
              <a:t>Genes associated with arousal and sleep can he inherited</a:t>
            </a:r>
          </a:p>
          <a:p>
            <a:pPr fontAlgn="auto">
              <a:spcAft>
                <a:spcPts val="0"/>
              </a:spcAft>
              <a:buFont typeface="Arial" panose="020B0604020202020204" pitchFamily="34" charset="0"/>
              <a:buChar char="•"/>
              <a:defRPr/>
            </a:pPr>
            <a:endParaRPr lang="en-US" sz="2400" dirty="0" smtClean="0"/>
          </a:p>
          <a:p>
            <a:pPr fontAlgn="auto">
              <a:spcAft>
                <a:spcPts val="0"/>
              </a:spcAft>
              <a:buFont typeface="Arial" panose="020B0604020202020204" pitchFamily="34" charset="0"/>
              <a:buChar char="•"/>
              <a:defRPr/>
            </a:pPr>
            <a:endParaRPr lang="en-US" sz="2400" dirty="0" smtClean="0"/>
          </a:p>
          <a:p>
            <a:pPr fontAlgn="auto">
              <a:spcAft>
                <a:spcPts val="0"/>
              </a:spcAft>
              <a:buFontTx/>
              <a:buChar char="•"/>
              <a:defRPr/>
            </a:pPr>
            <a:endParaRPr lang="en-US" sz="2400" dirty="0" smtClean="0"/>
          </a:p>
          <a:p>
            <a:pPr fontAlgn="auto">
              <a:spcAft>
                <a:spcPts val="0"/>
              </a:spcAft>
              <a:buFontTx/>
              <a:buChar char="•"/>
              <a:defRPr/>
            </a:pPr>
            <a:endParaRPr lang="en-US" sz="2400" dirty="0" smtClean="0"/>
          </a:p>
        </p:txBody>
      </p:sp>
    </p:spTree>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457200" y="274638"/>
            <a:ext cx="8229600" cy="792162"/>
          </a:xfrm>
        </p:spPr>
        <p:txBody>
          <a:bodyPr/>
          <a:lstStyle/>
          <a:p>
            <a:r>
              <a:rPr lang="en-US" altLang="en-US" sz="3600" dirty="0" smtClean="0"/>
              <a:t>Know Your Sleep Habits</a:t>
            </a:r>
          </a:p>
        </p:txBody>
      </p:sp>
      <p:sp>
        <p:nvSpPr>
          <p:cNvPr id="15363" name="Rectangle 3"/>
          <p:cNvSpPr>
            <a:spLocks noGrp="1" noChangeArrowheads="1"/>
          </p:cNvSpPr>
          <p:nvPr>
            <p:ph idx="1"/>
          </p:nvPr>
        </p:nvSpPr>
        <p:spPr>
          <a:xfrm>
            <a:off x="457200" y="1219200"/>
            <a:ext cx="8229600" cy="4906963"/>
          </a:xfrm>
        </p:spPr>
        <p:txBody>
          <a:bodyPr/>
          <a:lstStyle/>
          <a:p>
            <a:r>
              <a:rPr lang="en-US" altLang="en-US" sz="2400" dirty="0" smtClean="0"/>
              <a:t>Number of hours of sleep each night</a:t>
            </a:r>
          </a:p>
          <a:p>
            <a:r>
              <a:rPr lang="en-US" altLang="en-US" sz="2400" dirty="0" smtClean="0"/>
              <a:t>What those hours are</a:t>
            </a:r>
          </a:p>
          <a:p>
            <a:r>
              <a:rPr lang="en-US" altLang="en-US" sz="2400" dirty="0" smtClean="0"/>
              <a:t>Weekend versus weekday hours</a:t>
            </a:r>
          </a:p>
          <a:p>
            <a:r>
              <a:rPr lang="en-US" altLang="en-US" sz="2400" dirty="0" smtClean="0"/>
              <a:t>How sleep and where sleep (couch, with TV on </a:t>
            </a:r>
            <a:r>
              <a:rPr lang="en-US" altLang="en-US" sz="2400" dirty="0" err="1" smtClean="0"/>
              <a:t>etc</a:t>
            </a:r>
            <a:r>
              <a:rPr lang="en-US" altLang="en-US" sz="2400" dirty="0" smtClean="0"/>
              <a:t>)</a:t>
            </a:r>
          </a:p>
          <a:p>
            <a:r>
              <a:rPr lang="en-US" altLang="en-US" sz="2400" dirty="0" smtClean="0"/>
              <a:t>Usual time going to bed and usual time to fall asleep</a:t>
            </a:r>
          </a:p>
          <a:p>
            <a:r>
              <a:rPr lang="en-US" altLang="en-US" sz="2400" dirty="0" smtClean="0"/>
              <a:t>Awakenings in night, nightmares?</a:t>
            </a:r>
          </a:p>
          <a:p>
            <a:r>
              <a:rPr lang="en-US" altLang="en-US" sz="2400" dirty="0" smtClean="0"/>
              <a:t>Naps?</a:t>
            </a:r>
          </a:p>
          <a:p>
            <a:r>
              <a:rPr lang="en-US" altLang="en-US" sz="2400" dirty="0" smtClean="0"/>
              <a:t>How sleep habits affect family others in household? </a:t>
            </a:r>
          </a:p>
          <a:p>
            <a:r>
              <a:rPr lang="en-US" altLang="en-US" sz="2400" dirty="0" smtClean="0"/>
              <a:t>Ask the spouse, family members</a:t>
            </a:r>
          </a:p>
          <a:p>
            <a:r>
              <a:rPr lang="en-US" altLang="en-US" sz="2400" dirty="0" smtClean="0"/>
              <a:t>Mood influences</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rrowheads="1"/>
          </p:cNvSpPr>
          <p:nvPr>
            <p:ph type="title"/>
          </p:nvPr>
        </p:nvSpPr>
        <p:spPr>
          <a:xfrm>
            <a:off x="457200" y="274638"/>
            <a:ext cx="8229600" cy="563562"/>
          </a:xfrm>
        </p:spPr>
        <p:txBody>
          <a:bodyPr rtlCol="0">
            <a:normAutofit fontScale="90000"/>
          </a:bodyPr>
          <a:lstStyle/>
          <a:p>
            <a:pPr fontAlgn="auto">
              <a:spcAft>
                <a:spcPts val="0"/>
              </a:spcAft>
              <a:defRPr/>
            </a:pPr>
            <a:r>
              <a:rPr lang="en-US" sz="3600" dirty="0" smtClean="0"/>
              <a:t>Treatment</a:t>
            </a:r>
          </a:p>
        </p:txBody>
      </p:sp>
      <p:sp>
        <p:nvSpPr>
          <p:cNvPr id="16387" name="Rectangle 3"/>
          <p:cNvSpPr>
            <a:spLocks noGrp="1" noChangeArrowheads="1"/>
          </p:cNvSpPr>
          <p:nvPr>
            <p:ph idx="1"/>
          </p:nvPr>
        </p:nvSpPr>
        <p:spPr>
          <a:xfrm>
            <a:off x="457200" y="990600"/>
            <a:ext cx="8229600" cy="5135563"/>
          </a:xfrm>
        </p:spPr>
        <p:txBody>
          <a:bodyPr/>
          <a:lstStyle/>
          <a:p>
            <a:endParaRPr lang="en-US" altLang="en-US" sz="2400" dirty="0" smtClean="0"/>
          </a:p>
          <a:p>
            <a:r>
              <a:rPr lang="en-US" altLang="en-US" sz="2400" dirty="0" smtClean="0"/>
              <a:t>Sleep study</a:t>
            </a:r>
          </a:p>
          <a:p>
            <a:r>
              <a:rPr lang="en-US" altLang="en-US" sz="2400" dirty="0"/>
              <a:t>CPAP (noncompliance common)</a:t>
            </a:r>
          </a:p>
          <a:p>
            <a:r>
              <a:rPr lang="en-US" altLang="en-US" sz="2400" dirty="0" smtClean="0"/>
              <a:t>Smits et al (2003) found melatonin to significantly advance sleep onset, reduce sleep latency, and improve health status.  </a:t>
            </a:r>
          </a:p>
          <a:p>
            <a:r>
              <a:rPr lang="en-US" altLang="en-US" sz="2400" dirty="0" smtClean="0"/>
              <a:t>Clonidine </a:t>
            </a:r>
          </a:p>
          <a:p>
            <a:r>
              <a:rPr lang="en-US" altLang="en-US" sz="2400" dirty="0" smtClean="0"/>
              <a:t>Naps?</a:t>
            </a:r>
          </a:p>
          <a:p>
            <a:r>
              <a:rPr lang="en-US" altLang="en-US" sz="2400" dirty="0" smtClean="0"/>
              <a:t>Work on getting to bed early 20 minute intervals earlier</a:t>
            </a:r>
          </a:p>
          <a:p>
            <a:r>
              <a:rPr lang="en-US" altLang="en-US" sz="2400" dirty="0" smtClean="0"/>
              <a:t>Tonsillectomy: rates of inattention and hyperactivity may decrease</a:t>
            </a:r>
          </a:p>
          <a:p>
            <a:r>
              <a:rPr lang="en-US" altLang="en-US" sz="2400" dirty="0" err="1" smtClean="0"/>
              <a:t>Septoplasty</a:t>
            </a:r>
            <a:endParaRPr lang="en-US" altLang="en-US" sz="2400" dirty="0" smtClean="0"/>
          </a:p>
          <a:p>
            <a:r>
              <a:rPr lang="en-US" altLang="en-US" sz="2400" dirty="0" smtClean="0"/>
              <a:t>Exercise</a:t>
            </a:r>
          </a:p>
          <a:p>
            <a:pPr>
              <a:buFontTx/>
              <a:buChar char="•"/>
            </a:pPr>
            <a:endParaRPr lang="en-US" altLang="en-US" sz="2400" dirty="0" smtClean="0"/>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Continuous Positive Airway Pressure (CPAP)</a:t>
            </a:r>
            <a:endParaRPr lang="en-US" dirty="0"/>
          </a:p>
        </p:txBody>
      </p:sp>
      <p:sp>
        <p:nvSpPr>
          <p:cNvPr id="18435" name="Content Placeholder 2"/>
          <p:cNvSpPr>
            <a:spLocks noGrp="1"/>
          </p:cNvSpPr>
          <p:nvPr>
            <p:ph idx="1"/>
          </p:nvPr>
        </p:nvSpPr>
        <p:spPr/>
        <p:txBody>
          <a:bodyPr/>
          <a:lstStyle/>
          <a:p>
            <a:endParaRPr lang="en-US" altLang="en-US" smtClean="0"/>
          </a:p>
        </p:txBody>
      </p:sp>
      <p:pic>
        <p:nvPicPr>
          <p:cNvPr id="184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676400"/>
            <a:ext cx="71628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rrowheads="1"/>
          </p:cNvSpPr>
          <p:nvPr>
            <p:ph type="title"/>
          </p:nvPr>
        </p:nvSpPr>
        <p:spPr>
          <a:xfrm>
            <a:off x="457200" y="274638"/>
            <a:ext cx="8229600" cy="411162"/>
          </a:xfrm>
        </p:spPr>
        <p:txBody>
          <a:bodyPr rtlCol="0">
            <a:normAutofit fontScale="90000"/>
          </a:bodyPr>
          <a:lstStyle/>
          <a:p>
            <a:pPr fontAlgn="auto">
              <a:spcAft>
                <a:spcPts val="0"/>
              </a:spcAft>
              <a:defRPr/>
            </a:pPr>
            <a:r>
              <a:rPr lang="en-US" sz="3600" dirty="0" smtClean="0"/>
              <a:t>Treatment</a:t>
            </a:r>
          </a:p>
        </p:txBody>
      </p:sp>
      <p:sp>
        <p:nvSpPr>
          <p:cNvPr id="17411" name="Rectangle 3"/>
          <p:cNvSpPr>
            <a:spLocks noGrp="1" noChangeArrowheads="1"/>
          </p:cNvSpPr>
          <p:nvPr>
            <p:ph idx="1"/>
          </p:nvPr>
        </p:nvSpPr>
        <p:spPr>
          <a:xfrm>
            <a:off x="457200" y="838200"/>
            <a:ext cx="8229600" cy="5486400"/>
          </a:xfrm>
        </p:spPr>
        <p:txBody>
          <a:bodyPr/>
          <a:lstStyle/>
          <a:p>
            <a:r>
              <a:rPr lang="en-US" altLang="en-US" sz="2000" dirty="0" smtClean="0"/>
              <a:t>Caffeine: Help or hurt?</a:t>
            </a:r>
          </a:p>
          <a:p>
            <a:r>
              <a:rPr lang="en-US" altLang="en-US" sz="2000" dirty="0" smtClean="0"/>
              <a:t>Introduce stimulating sensory to daytime sleepiness</a:t>
            </a:r>
          </a:p>
          <a:p>
            <a:r>
              <a:rPr lang="en-US" altLang="en-US" sz="2000" dirty="0" smtClean="0"/>
              <a:t>Relaxation exercises/Deep breathing</a:t>
            </a:r>
          </a:p>
          <a:p>
            <a:r>
              <a:rPr lang="en-US" altLang="en-US" sz="2000" dirty="0" smtClean="0"/>
              <a:t>Warm bath</a:t>
            </a:r>
          </a:p>
          <a:p>
            <a:r>
              <a:rPr lang="en-US" altLang="en-US" sz="2000" dirty="0" smtClean="0"/>
              <a:t>UNPLUG</a:t>
            </a:r>
          </a:p>
          <a:p>
            <a:r>
              <a:rPr lang="en-US" altLang="en-US" sz="2000" dirty="0" smtClean="0"/>
              <a:t>Change in pajamas</a:t>
            </a:r>
          </a:p>
          <a:p>
            <a:r>
              <a:rPr lang="en-US" altLang="en-US" sz="2000" dirty="0" smtClean="0"/>
              <a:t>Dim lights</a:t>
            </a:r>
          </a:p>
          <a:p>
            <a:r>
              <a:rPr lang="en-US" altLang="en-US" sz="2000" dirty="0" smtClean="0"/>
              <a:t>Climate control</a:t>
            </a:r>
          </a:p>
          <a:p>
            <a:r>
              <a:rPr lang="en-US" altLang="en-US" sz="2000" dirty="0" smtClean="0"/>
              <a:t>Sound machines</a:t>
            </a:r>
          </a:p>
          <a:p>
            <a:r>
              <a:rPr lang="en-US" altLang="en-US" sz="2000" dirty="0" smtClean="0"/>
              <a:t>Light music on repeat</a:t>
            </a:r>
          </a:p>
          <a:p>
            <a:r>
              <a:rPr lang="en-US" altLang="en-US" sz="2000" dirty="0" smtClean="0"/>
              <a:t>Eye masks/dark rooms</a:t>
            </a:r>
          </a:p>
          <a:p>
            <a:r>
              <a:rPr lang="en-US" altLang="en-US" sz="2000" dirty="0" smtClean="0"/>
              <a:t>Singing to child, co-sleeping</a:t>
            </a:r>
          </a:p>
          <a:p>
            <a:r>
              <a:rPr lang="en-US" altLang="en-US" sz="2000" dirty="0" smtClean="0"/>
              <a:t>Get up or not get up?</a:t>
            </a:r>
          </a:p>
          <a:p>
            <a:r>
              <a:rPr lang="en-US" altLang="en-US" sz="2000" dirty="0" smtClean="0"/>
              <a:t>Assess patient’s motivation to change sleep pattern</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r>
              <a:rPr lang="en-US" altLang="en-US" smtClean="0"/>
              <a:t>Treatment</a:t>
            </a:r>
          </a:p>
        </p:txBody>
      </p:sp>
      <p:sp>
        <p:nvSpPr>
          <p:cNvPr id="156675" name="Rectangle 3"/>
          <p:cNvSpPr>
            <a:spLocks noGrp="1" noChangeArrowheads="1"/>
          </p:cNvSpPr>
          <p:nvPr>
            <p:ph idx="1"/>
          </p:nvPr>
        </p:nvSpPr>
        <p:spPr>
          <a:xfrm>
            <a:off x="457200" y="1371600"/>
            <a:ext cx="8229600" cy="4953000"/>
          </a:xfrm>
        </p:spPr>
        <p:txBody>
          <a:bodyPr rtlCol="0">
            <a:normAutofit/>
          </a:bodyPr>
          <a:lstStyle/>
          <a:p>
            <a:pPr fontAlgn="auto">
              <a:spcAft>
                <a:spcPts val="0"/>
              </a:spcAft>
              <a:buFont typeface="Arial" panose="020B0604020202020204" pitchFamily="34" charset="0"/>
              <a:buChar char="•"/>
              <a:defRPr/>
            </a:pPr>
            <a:r>
              <a:rPr lang="en-US" sz="2000" dirty="0" smtClean="0"/>
              <a:t>Studies looking at stimulants and ADHD and sleep</a:t>
            </a:r>
          </a:p>
          <a:p>
            <a:pPr marL="0" indent="0" fontAlgn="auto">
              <a:spcAft>
                <a:spcPts val="0"/>
              </a:spcAft>
              <a:buFont typeface="Arial" panose="020B0604020202020204" pitchFamily="34" charset="0"/>
              <a:buNone/>
              <a:defRPr/>
            </a:pPr>
            <a:endParaRPr lang="en-US" sz="2000" dirty="0" smtClean="0"/>
          </a:p>
          <a:p>
            <a:pPr fontAlgn="auto">
              <a:spcAft>
                <a:spcPts val="0"/>
              </a:spcAft>
              <a:buClr>
                <a:srgbClr val="FFCC00"/>
              </a:buClr>
              <a:buFont typeface="Arial" panose="020B0604020202020204" pitchFamily="34" charset="0"/>
              <a:buChar char="•"/>
              <a:defRPr/>
            </a:pPr>
            <a:r>
              <a:rPr lang="en-US" sz="2000" dirty="0" err="1">
                <a:solidFill>
                  <a:srgbClr val="FFFFFF"/>
                </a:solidFill>
              </a:rPr>
              <a:t>Sobanski</a:t>
            </a:r>
            <a:r>
              <a:rPr lang="en-US" sz="2000" dirty="0">
                <a:solidFill>
                  <a:srgbClr val="FFFFFF"/>
                </a:solidFill>
              </a:rPr>
              <a:t> et al (2008) found that treatment with </a:t>
            </a:r>
            <a:r>
              <a:rPr lang="en-US" sz="2000" dirty="0" err="1">
                <a:solidFill>
                  <a:srgbClr val="FFFFFF"/>
                </a:solidFill>
              </a:rPr>
              <a:t>methyphenidate</a:t>
            </a:r>
            <a:r>
              <a:rPr lang="en-US" sz="2000" dirty="0">
                <a:solidFill>
                  <a:srgbClr val="FFFFFF"/>
                </a:solidFill>
              </a:rPr>
              <a:t> resulted in sleep efficiency as well as subjective feeling of improved restorative value of sleep</a:t>
            </a:r>
            <a:r>
              <a:rPr lang="en-US" sz="2000" dirty="0" smtClean="0">
                <a:solidFill>
                  <a:srgbClr val="FFFFFF"/>
                </a:solidFill>
              </a:rPr>
              <a:t>.</a:t>
            </a:r>
          </a:p>
          <a:p>
            <a:pPr marL="0" indent="0" fontAlgn="auto">
              <a:spcAft>
                <a:spcPts val="0"/>
              </a:spcAft>
              <a:buClr>
                <a:srgbClr val="FFCC00"/>
              </a:buClr>
              <a:buFont typeface="Arial" panose="020B0604020202020204" pitchFamily="34" charset="0"/>
              <a:buNone/>
              <a:defRPr/>
            </a:pPr>
            <a:endParaRPr lang="en-US" sz="2000" dirty="0" smtClean="0"/>
          </a:p>
          <a:p>
            <a:pPr fontAlgn="auto">
              <a:spcAft>
                <a:spcPts val="0"/>
              </a:spcAft>
              <a:buFont typeface="Arial" panose="020B0604020202020204" pitchFamily="34" charset="0"/>
              <a:buChar char="•"/>
              <a:defRPr/>
            </a:pPr>
            <a:r>
              <a:rPr lang="en-US" sz="2000" dirty="0" smtClean="0"/>
              <a:t>Several large double blind pediatric trials comparing extended-release methylphenidate administered once daily, standard release MPH administered 3x a day and placebo reported no sig diff in subjectively rated sleep quality among any treatment arms.</a:t>
            </a:r>
          </a:p>
          <a:p>
            <a:pPr marL="0" indent="0" fontAlgn="auto">
              <a:spcAft>
                <a:spcPts val="0"/>
              </a:spcAft>
              <a:buFont typeface="Arial" panose="020B0604020202020204" pitchFamily="34" charset="0"/>
              <a:buNone/>
              <a:defRPr/>
            </a:pPr>
            <a:endParaRPr lang="en-US" sz="2000" dirty="0" smtClean="0"/>
          </a:p>
          <a:p>
            <a:pPr fontAlgn="auto">
              <a:spcAft>
                <a:spcPts val="0"/>
              </a:spcAft>
              <a:buFont typeface="Arial" panose="020B0604020202020204" pitchFamily="34" charset="0"/>
              <a:buChar char="•"/>
              <a:defRPr/>
            </a:pPr>
            <a:r>
              <a:rPr lang="en-US" sz="2000" dirty="0" smtClean="0"/>
              <a:t>Some studies show difference is whether ADHD is medicated or not</a:t>
            </a:r>
          </a:p>
          <a:p>
            <a:pPr fontAlgn="auto">
              <a:spcAft>
                <a:spcPts val="0"/>
              </a:spcAft>
              <a:buFont typeface="Arial" panose="020B0604020202020204" pitchFamily="34" charset="0"/>
              <a:buChar char="•"/>
              <a:defRPr/>
            </a:pPr>
            <a:r>
              <a:rPr lang="en-US" sz="2000" dirty="0" smtClean="0"/>
              <a:t>Stein et al (2002) did not find that non-medicated ADHD and controls were different versus medicated ADHD</a:t>
            </a:r>
          </a:p>
          <a:p>
            <a:pPr fontAlgn="auto">
              <a:spcAft>
                <a:spcPts val="0"/>
              </a:spcAft>
              <a:buFont typeface="Arial" panose="020B0604020202020204" pitchFamily="34" charset="0"/>
              <a:buChar char="•"/>
              <a:defRPr/>
            </a:pPr>
            <a:endParaRPr lang="en-US" sz="2400" dirty="0" smtClean="0"/>
          </a:p>
          <a:p>
            <a:pPr fontAlgn="auto">
              <a:spcAft>
                <a:spcPts val="0"/>
              </a:spcAft>
              <a:buFont typeface="Arial" panose="020B0604020202020204" pitchFamily="34" charset="0"/>
              <a:buChar char="•"/>
              <a:defRPr/>
            </a:pPr>
            <a:endParaRPr lang="en-US" sz="2400" dirty="0" smtClean="0"/>
          </a:p>
          <a:p>
            <a:pPr fontAlgn="auto">
              <a:spcAft>
                <a:spcPts val="0"/>
              </a:spcAft>
              <a:buFont typeface="Arial" panose="020B0604020202020204" pitchFamily="34" charset="0"/>
              <a:buChar char="•"/>
              <a:defRPr/>
            </a:pPr>
            <a:endParaRPr lang="en-US" sz="2400" dirty="0" smtClean="0"/>
          </a:p>
          <a:p>
            <a:pPr fontAlgn="auto">
              <a:spcAft>
                <a:spcPts val="0"/>
              </a:spcAft>
              <a:buFont typeface="Arial" panose="020B0604020202020204" pitchFamily="34" charset="0"/>
              <a:buChar char="•"/>
              <a:defRPr/>
            </a:pPr>
            <a:endParaRPr lang="en-US" sz="2400" dirty="0" smtClean="0"/>
          </a:p>
          <a:p>
            <a:pPr fontAlgn="auto">
              <a:spcAft>
                <a:spcPts val="0"/>
              </a:spcAft>
              <a:buFont typeface="Arial" panose="020B0604020202020204" pitchFamily="34" charset="0"/>
              <a:buChar char="•"/>
              <a:defRPr/>
            </a:pPr>
            <a:endParaRPr lang="en-US" sz="2400" dirty="0" smtClean="0"/>
          </a:p>
          <a:p>
            <a:pPr fontAlgn="auto">
              <a:spcAft>
                <a:spcPts val="0"/>
              </a:spcAft>
              <a:buFont typeface="Arial" panose="020B0604020202020204" pitchFamily="34" charset="0"/>
              <a:buChar char="•"/>
              <a:defRPr/>
            </a:pPr>
            <a:endParaRPr lang="en-US" sz="2400" dirty="0" smtClean="0"/>
          </a:p>
          <a:p>
            <a:pPr lvl="1" fontAlgn="auto">
              <a:spcAft>
                <a:spcPts val="0"/>
              </a:spcAft>
              <a:buFontTx/>
              <a:buChar char="•"/>
              <a:defRPr/>
            </a:pPr>
            <a:endParaRPr lang="en-US" sz="2000" dirty="0" smtClean="0"/>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685800"/>
            <a:ext cx="7391400" cy="5181600"/>
          </a:xfrm>
        </p:spPr>
      </p:pic>
    </p:spTree>
    <p:extLst>
      <p:ext uri="{BB962C8B-B14F-4D97-AF65-F5344CB8AC3E}">
        <p14:creationId xmlns:p14="http://schemas.microsoft.com/office/powerpoint/2010/main" val="14958032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0" y="609601"/>
            <a:ext cx="4724400" cy="4953000"/>
          </a:xfrm>
        </p:spPr>
      </p:pic>
    </p:spTree>
    <p:extLst>
      <p:ext uri="{BB962C8B-B14F-4D97-AF65-F5344CB8AC3E}">
        <p14:creationId xmlns:p14="http://schemas.microsoft.com/office/powerpoint/2010/main" val="34193829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533400" y="609600"/>
            <a:ext cx="7772400" cy="1828800"/>
          </a:xfrm>
        </p:spPr>
        <p:txBody>
          <a:bodyPr/>
          <a:lstStyle/>
          <a:p>
            <a:r>
              <a:rPr lang="en-US" altLang="en-US" sz="4800" dirty="0" smtClean="0"/>
              <a:t>ADHD and Sleep:</a:t>
            </a:r>
            <a:br>
              <a:rPr lang="en-US" altLang="en-US" sz="4800" dirty="0" smtClean="0"/>
            </a:br>
            <a:r>
              <a:rPr lang="en-US" altLang="en-US" sz="4800" dirty="0" smtClean="0"/>
              <a:t>A Twisted Affair</a:t>
            </a:r>
          </a:p>
        </p:txBody>
      </p:sp>
      <p:sp>
        <p:nvSpPr>
          <p:cNvPr id="2051" name="Rectangle 3"/>
          <p:cNvSpPr>
            <a:spLocks noGrp="1" noChangeArrowheads="1"/>
          </p:cNvSpPr>
          <p:nvPr>
            <p:ph type="subTitle" idx="1"/>
          </p:nvPr>
        </p:nvSpPr>
        <p:spPr>
          <a:xfrm>
            <a:off x="685800" y="3886200"/>
            <a:ext cx="7696200" cy="1752600"/>
          </a:xfrm>
        </p:spPr>
        <p:txBody>
          <a:bodyPr rtlCol="0">
            <a:normAutofit/>
          </a:bodyPr>
          <a:lstStyle/>
          <a:p>
            <a:pPr fontAlgn="auto">
              <a:lnSpc>
                <a:spcPct val="90000"/>
              </a:lnSpc>
              <a:spcAft>
                <a:spcPts val="0"/>
              </a:spcAft>
              <a:buFont typeface="Arial" panose="020B0604020202020204" pitchFamily="34" charset="0"/>
              <a:buNone/>
              <a:defRPr/>
            </a:pPr>
            <a:r>
              <a:rPr lang="en-US" dirty="0" smtClean="0"/>
              <a:t>Roberto Olivardia, Ph.D.</a:t>
            </a:r>
          </a:p>
          <a:p>
            <a:pPr fontAlgn="auto">
              <a:lnSpc>
                <a:spcPct val="90000"/>
              </a:lnSpc>
              <a:spcAft>
                <a:spcPts val="0"/>
              </a:spcAft>
              <a:buFont typeface="Arial" panose="020B0604020202020204" pitchFamily="34" charset="0"/>
              <a:buNone/>
              <a:defRPr/>
            </a:pPr>
            <a:r>
              <a:rPr lang="en-US" sz="2000" dirty="0" smtClean="0"/>
              <a:t>Harvard Medical School</a:t>
            </a:r>
          </a:p>
          <a:p>
            <a:pPr fontAlgn="auto">
              <a:lnSpc>
                <a:spcPct val="90000"/>
              </a:lnSpc>
              <a:spcAft>
                <a:spcPts val="0"/>
              </a:spcAft>
              <a:buFont typeface="Arial" panose="020B0604020202020204" pitchFamily="34" charset="0"/>
              <a:buNone/>
              <a:defRPr/>
            </a:pPr>
            <a:endParaRPr lang="en-US" sz="2000" dirty="0" smtClean="0"/>
          </a:p>
          <a:p>
            <a:pPr fontAlgn="auto">
              <a:lnSpc>
                <a:spcPct val="90000"/>
              </a:lnSpc>
              <a:spcAft>
                <a:spcPts val="0"/>
              </a:spcAft>
              <a:buFont typeface="Arial" panose="020B0604020202020204" pitchFamily="34" charset="0"/>
              <a:buNone/>
              <a:defRPr/>
            </a:pPr>
            <a:r>
              <a:rPr lang="en-US" dirty="0" smtClean="0"/>
              <a:t>Roberto_olivardia@hms.harvard.edu</a:t>
            </a:r>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With ADHD, sleep is lying in a boring, dark room waiting for nothing to happen.</a:t>
            </a:r>
            <a:endParaRPr lang="en-US" sz="2800"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0" y="1524000"/>
            <a:ext cx="4876800" cy="4191000"/>
          </a:xfrm>
        </p:spPr>
      </p:pic>
    </p:spTree>
    <p:extLst>
      <p:ext uri="{BB962C8B-B14F-4D97-AF65-F5344CB8AC3E}">
        <p14:creationId xmlns:p14="http://schemas.microsoft.com/office/powerpoint/2010/main" val="118972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lstStyle/>
          <a:p>
            <a:r>
              <a:rPr lang="en-US" altLang="en-US" sz="4000" smtClean="0"/>
              <a:t>How Sleep Issues Affect ADHD</a:t>
            </a:r>
          </a:p>
        </p:txBody>
      </p:sp>
      <p:sp>
        <p:nvSpPr>
          <p:cNvPr id="4099" name="Rectangle 3"/>
          <p:cNvSpPr>
            <a:spLocks noGrp="1" noChangeArrowheads="1"/>
          </p:cNvSpPr>
          <p:nvPr>
            <p:ph idx="1"/>
          </p:nvPr>
        </p:nvSpPr>
        <p:spPr/>
        <p:txBody>
          <a:bodyPr/>
          <a:lstStyle/>
          <a:p>
            <a:pPr marL="609600" indent="-609600" algn="ctr"/>
            <a:r>
              <a:rPr lang="en-US" altLang="en-US" sz="2400" smtClean="0"/>
              <a:t>Lower metabolism, Increased appetite.  Lead to obesity</a:t>
            </a:r>
          </a:p>
          <a:p>
            <a:pPr marL="609600" indent="-609600" algn="ctr">
              <a:buFont typeface="Wingdings" pitchFamily="2" charset="2"/>
              <a:buNone/>
            </a:pPr>
            <a:endParaRPr lang="en-US" altLang="en-US" sz="2400" smtClean="0"/>
          </a:p>
          <a:p>
            <a:pPr marL="609600" indent="-609600" algn="ctr"/>
            <a:r>
              <a:rPr lang="en-US" altLang="en-US" sz="2400" smtClean="0"/>
              <a:t>Increased hyperactivity</a:t>
            </a:r>
          </a:p>
          <a:p>
            <a:pPr marL="609600" indent="-609600" algn="ctr">
              <a:buFont typeface="Wingdings" pitchFamily="2" charset="2"/>
              <a:buNone/>
            </a:pPr>
            <a:endParaRPr lang="en-US" altLang="en-US" sz="2400" smtClean="0"/>
          </a:p>
          <a:p>
            <a:pPr marL="609600" indent="-609600" algn="ctr"/>
            <a:r>
              <a:rPr lang="en-US" altLang="en-US" sz="2400" smtClean="0"/>
              <a:t>Increased inattentiveness</a:t>
            </a:r>
          </a:p>
          <a:p>
            <a:pPr marL="609600" indent="-609600" algn="ctr">
              <a:buFont typeface="Wingdings" pitchFamily="2" charset="2"/>
              <a:buNone/>
            </a:pPr>
            <a:endParaRPr lang="en-US" altLang="en-US" sz="2400" smtClean="0"/>
          </a:p>
          <a:p>
            <a:pPr marL="609600" indent="-609600" algn="ctr"/>
            <a:r>
              <a:rPr lang="en-US" altLang="en-US" sz="2400" smtClean="0"/>
              <a:t>Moodiness, Irritability</a:t>
            </a:r>
          </a:p>
          <a:p>
            <a:pPr marL="609600" indent="-609600" algn="ctr">
              <a:buFont typeface="Wingdings" pitchFamily="2" charset="2"/>
              <a:buNone/>
            </a:pPr>
            <a:endParaRPr lang="en-US" altLang="en-US" sz="2400" smtClean="0"/>
          </a:p>
          <a:p>
            <a:pPr marL="609600" indent="-609600" algn="ctr"/>
            <a:r>
              <a:rPr lang="en-US" altLang="en-US" sz="2400" smtClean="0"/>
              <a:t>1 hour of sleep loss, 3 nights in a row impacts vigilance on Continuous Performance Test</a:t>
            </a:r>
          </a:p>
          <a:p>
            <a:pPr marL="609600" indent="-609600">
              <a:buFont typeface="Wingdings" pitchFamily="2" charset="2"/>
              <a:buAutoNum type="arabicParenR"/>
            </a:pPr>
            <a:endParaRPr lang="en-US" altLang="en-US" sz="2800" smtClean="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r>
              <a:rPr lang="en-US" altLang="en-US" sz="4000" smtClean="0"/>
              <a:t>Common Sleep Issues/Disorders</a:t>
            </a:r>
          </a:p>
        </p:txBody>
      </p:sp>
      <p:sp>
        <p:nvSpPr>
          <p:cNvPr id="6147" name="Rectangle 3"/>
          <p:cNvSpPr>
            <a:spLocks noGrp="1" noChangeArrowheads="1"/>
          </p:cNvSpPr>
          <p:nvPr>
            <p:ph idx="1"/>
          </p:nvPr>
        </p:nvSpPr>
        <p:spPr/>
        <p:txBody>
          <a:bodyPr rtlCol="0">
            <a:normAutofit fontScale="77500" lnSpcReduction="20000"/>
          </a:bodyPr>
          <a:lstStyle/>
          <a:p>
            <a:pPr marL="0" indent="0" fontAlgn="auto">
              <a:spcAft>
                <a:spcPts val="0"/>
              </a:spcAft>
              <a:buFont typeface="Arial" panose="020B0604020202020204" pitchFamily="34" charset="0"/>
              <a:buNone/>
              <a:defRPr/>
            </a:pPr>
            <a:endParaRPr lang="en-US" altLang="en-US" sz="2900" dirty="0" smtClean="0">
              <a:latin typeface="Times New Roman" pitchFamily="18" charset="0"/>
            </a:endParaRPr>
          </a:p>
          <a:p>
            <a:pPr fontAlgn="auto">
              <a:spcAft>
                <a:spcPts val="0"/>
              </a:spcAft>
              <a:defRPr/>
            </a:pPr>
            <a:endParaRPr lang="en-US" altLang="en-US" sz="2900" dirty="0" smtClean="0">
              <a:latin typeface="Times New Roman" pitchFamily="18" charset="0"/>
            </a:endParaRPr>
          </a:p>
          <a:p>
            <a:pPr fontAlgn="auto">
              <a:spcAft>
                <a:spcPts val="0"/>
              </a:spcAft>
              <a:defRPr/>
            </a:pPr>
            <a:r>
              <a:rPr lang="en-US" altLang="en-US" sz="3100" dirty="0" smtClean="0">
                <a:latin typeface="+mj-lt"/>
              </a:rPr>
              <a:t>Difficulty falling asleep (even as an infant)</a:t>
            </a:r>
          </a:p>
          <a:p>
            <a:pPr marL="0" indent="0" fontAlgn="auto">
              <a:spcAft>
                <a:spcPts val="0"/>
              </a:spcAft>
              <a:buFont typeface="Arial" panose="020B0604020202020204" pitchFamily="34" charset="0"/>
              <a:buNone/>
              <a:defRPr/>
            </a:pPr>
            <a:endParaRPr lang="en-US" altLang="en-US" sz="3100" dirty="0" smtClean="0">
              <a:latin typeface="+mj-lt"/>
            </a:endParaRPr>
          </a:p>
          <a:p>
            <a:pPr fontAlgn="auto">
              <a:spcAft>
                <a:spcPts val="0"/>
              </a:spcAft>
              <a:defRPr/>
            </a:pPr>
            <a:r>
              <a:rPr lang="en-US" altLang="en-US" sz="3100" dirty="0" smtClean="0">
                <a:latin typeface="+mj-lt"/>
              </a:rPr>
              <a:t>Unwilling to nap even when exhausted</a:t>
            </a:r>
          </a:p>
          <a:p>
            <a:pPr marL="0" indent="0" fontAlgn="auto">
              <a:spcAft>
                <a:spcPts val="0"/>
              </a:spcAft>
              <a:buFont typeface="Arial" panose="020B0604020202020204" pitchFamily="34" charset="0"/>
              <a:buNone/>
              <a:defRPr/>
            </a:pPr>
            <a:endParaRPr lang="en-US" altLang="en-US" sz="3100" dirty="0" smtClean="0">
              <a:latin typeface="+mj-lt"/>
            </a:endParaRPr>
          </a:p>
          <a:p>
            <a:pPr fontAlgn="auto">
              <a:spcAft>
                <a:spcPts val="0"/>
              </a:spcAft>
              <a:defRPr/>
            </a:pPr>
            <a:r>
              <a:rPr lang="en-US" altLang="en-US" sz="3100" dirty="0" smtClean="0">
                <a:latin typeface="+mj-lt"/>
              </a:rPr>
              <a:t>Feel more alert/energized after dark (10PM)</a:t>
            </a:r>
          </a:p>
          <a:p>
            <a:pPr marL="0" indent="0" fontAlgn="auto">
              <a:spcAft>
                <a:spcPts val="0"/>
              </a:spcAft>
              <a:buFont typeface="Arial" panose="020B0604020202020204" pitchFamily="34" charset="0"/>
              <a:buNone/>
              <a:defRPr/>
            </a:pPr>
            <a:endParaRPr lang="en-US" altLang="en-US" sz="3100" dirty="0" smtClean="0">
              <a:latin typeface="+mj-lt"/>
            </a:endParaRPr>
          </a:p>
          <a:p>
            <a:pPr fontAlgn="auto">
              <a:spcAft>
                <a:spcPts val="0"/>
              </a:spcAft>
              <a:defRPr/>
            </a:pPr>
            <a:r>
              <a:rPr lang="en-US" altLang="en-US" sz="3100" dirty="0" smtClean="0">
                <a:latin typeface="+mj-lt"/>
              </a:rPr>
              <a:t>Go to bed late (2AM)</a:t>
            </a:r>
          </a:p>
          <a:p>
            <a:pPr marL="0" indent="0" fontAlgn="auto">
              <a:spcAft>
                <a:spcPts val="0"/>
              </a:spcAft>
              <a:buFont typeface="Arial" panose="020B0604020202020204" pitchFamily="34" charset="0"/>
              <a:buNone/>
              <a:defRPr/>
            </a:pPr>
            <a:endParaRPr lang="en-US" altLang="en-US" sz="2900" dirty="0" smtClean="0">
              <a:latin typeface="Times New Roman" pitchFamily="18" charset="0"/>
            </a:endParaRPr>
          </a:p>
          <a:p>
            <a:pPr fontAlgn="auto">
              <a:spcAft>
                <a:spcPts val="0"/>
              </a:spcAft>
              <a:buFont typeface="Wingdings" pitchFamily="2" charset="2"/>
              <a:buNone/>
              <a:defRPr/>
            </a:pPr>
            <a:endParaRPr lang="en-US" altLang="en-US" sz="2400" dirty="0" smtClean="0">
              <a:latin typeface="Times New Roman" pitchFamily="18" charset="0"/>
            </a:endParaRPr>
          </a:p>
          <a:p>
            <a:pPr fontAlgn="auto">
              <a:spcAft>
                <a:spcPts val="0"/>
              </a:spcAft>
              <a:defRPr/>
            </a:pPr>
            <a:endParaRPr lang="en-US" altLang="en-US" sz="1800" dirty="0" smtClean="0"/>
          </a:p>
          <a:p>
            <a:pPr fontAlgn="auto">
              <a:spcAft>
                <a:spcPts val="0"/>
              </a:spcAft>
              <a:buFont typeface="Wingdings" pitchFamily="2" charset="2"/>
              <a:buNone/>
              <a:defRPr/>
            </a:pPr>
            <a:r>
              <a:rPr lang="en-US" altLang="en-US" sz="2800" dirty="0" smtClean="0">
                <a:latin typeface="Times New Roman" pitchFamily="18" charset="0"/>
              </a:rPr>
              <a:t>	</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r>
              <a:rPr lang="en-US" altLang="en-US" sz="4000" smtClean="0"/>
              <a:t>Common Sleep Issues/Disorders</a:t>
            </a:r>
          </a:p>
        </p:txBody>
      </p:sp>
      <p:sp>
        <p:nvSpPr>
          <p:cNvPr id="6147" name="Rectangle 3"/>
          <p:cNvSpPr>
            <a:spLocks noGrp="1" noChangeArrowheads="1"/>
          </p:cNvSpPr>
          <p:nvPr>
            <p:ph idx="1"/>
          </p:nvPr>
        </p:nvSpPr>
        <p:spPr>
          <a:xfrm>
            <a:off x="457200" y="1371600"/>
            <a:ext cx="8229600" cy="4754563"/>
          </a:xfrm>
        </p:spPr>
        <p:txBody>
          <a:bodyPr rtlCol="0">
            <a:normAutofit fontScale="47500" lnSpcReduction="20000"/>
          </a:bodyPr>
          <a:lstStyle/>
          <a:p>
            <a:pPr fontAlgn="auto">
              <a:spcAft>
                <a:spcPts val="0"/>
              </a:spcAft>
              <a:buFont typeface="Arial" panose="020B0604020202020204" pitchFamily="34" charset="0"/>
              <a:buChar char="•"/>
              <a:defRPr/>
            </a:pPr>
            <a:endParaRPr lang="en-US" altLang="en-US" sz="4400" dirty="0" smtClean="0">
              <a:latin typeface="Times New Roman" pitchFamily="18" charset="0"/>
            </a:endParaRPr>
          </a:p>
          <a:p>
            <a:pPr fontAlgn="auto">
              <a:spcAft>
                <a:spcPts val="0"/>
              </a:spcAft>
              <a:buFont typeface="Arial" panose="020B0604020202020204" pitchFamily="34" charset="0"/>
              <a:buChar char="•"/>
              <a:defRPr/>
            </a:pPr>
            <a:r>
              <a:rPr lang="en-US" altLang="en-US" sz="4400" dirty="0" smtClean="0"/>
              <a:t>Difficulty awakening (regardless of ample sleep)</a:t>
            </a:r>
          </a:p>
          <a:p>
            <a:pPr marL="0" indent="0" fontAlgn="auto">
              <a:spcAft>
                <a:spcPts val="0"/>
              </a:spcAft>
              <a:buFont typeface="Arial" panose="020B0604020202020204" pitchFamily="34" charset="0"/>
              <a:buNone/>
              <a:defRPr/>
            </a:pPr>
            <a:endParaRPr lang="en-US" altLang="en-US" sz="4400" dirty="0" smtClean="0"/>
          </a:p>
          <a:p>
            <a:pPr fontAlgn="auto">
              <a:spcAft>
                <a:spcPts val="0"/>
              </a:spcAft>
              <a:defRPr/>
            </a:pPr>
            <a:r>
              <a:rPr lang="en-US" altLang="en-US" sz="4400" dirty="0" smtClean="0"/>
              <a:t>Difficulty in maintaining alertness during day (borderline narcolepsy)</a:t>
            </a:r>
          </a:p>
          <a:p>
            <a:pPr marL="0" indent="0" fontAlgn="auto">
              <a:spcAft>
                <a:spcPts val="0"/>
              </a:spcAft>
              <a:buFont typeface="Arial" panose="020B0604020202020204" pitchFamily="34" charset="0"/>
              <a:buNone/>
              <a:defRPr/>
            </a:pPr>
            <a:r>
              <a:rPr lang="en-US" altLang="en-US" sz="4400" dirty="0" smtClean="0"/>
              <a:t>	“Primary Disorder of Vigilance”</a:t>
            </a:r>
          </a:p>
          <a:p>
            <a:pPr marL="0" indent="0" fontAlgn="auto">
              <a:spcAft>
                <a:spcPts val="0"/>
              </a:spcAft>
              <a:buFont typeface="Arial" panose="020B0604020202020204" pitchFamily="34" charset="0"/>
              <a:buNone/>
              <a:defRPr/>
            </a:pPr>
            <a:endParaRPr lang="en-US" altLang="en-US" sz="4400" dirty="0" smtClean="0"/>
          </a:p>
          <a:p>
            <a:pPr fontAlgn="auto">
              <a:spcAft>
                <a:spcPts val="0"/>
              </a:spcAft>
              <a:defRPr/>
            </a:pPr>
            <a:r>
              <a:rPr lang="en-US" altLang="en-US" sz="4400" dirty="0" smtClean="0"/>
              <a:t>Restless Leg Syndrome (RLS) (25% of ADHD population)</a:t>
            </a:r>
          </a:p>
          <a:p>
            <a:pPr fontAlgn="auto">
              <a:spcAft>
                <a:spcPts val="0"/>
              </a:spcAft>
              <a:buFont typeface="Wingdings" pitchFamily="2" charset="2"/>
              <a:buNone/>
              <a:defRPr/>
            </a:pPr>
            <a:r>
              <a:rPr lang="en-US" altLang="en-US" sz="4400" dirty="0" smtClean="0"/>
              <a:t>	Symptom severity higher in ADHD than those without ADHD</a:t>
            </a:r>
          </a:p>
          <a:p>
            <a:pPr fontAlgn="auto">
              <a:spcAft>
                <a:spcPts val="0"/>
              </a:spcAft>
              <a:buFont typeface="Wingdings" pitchFamily="2" charset="2"/>
              <a:buNone/>
              <a:defRPr/>
            </a:pPr>
            <a:endParaRPr lang="en-US" altLang="en-US" sz="4400" dirty="0" smtClean="0"/>
          </a:p>
          <a:p>
            <a:pPr fontAlgn="auto">
              <a:spcAft>
                <a:spcPts val="0"/>
              </a:spcAft>
              <a:defRPr/>
            </a:pPr>
            <a:r>
              <a:rPr lang="en-US" altLang="en-US" sz="4400" dirty="0" smtClean="0"/>
              <a:t>Sleep talking, sleepwalking, bruxism, bedwetting</a:t>
            </a:r>
          </a:p>
          <a:p>
            <a:pPr marL="0" indent="0" fontAlgn="auto">
              <a:spcAft>
                <a:spcPts val="0"/>
              </a:spcAft>
              <a:buFont typeface="Arial" panose="020B0604020202020204" pitchFamily="34" charset="0"/>
              <a:buNone/>
              <a:defRPr/>
            </a:pPr>
            <a:endParaRPr lang="en-US" altLang="en-US" sz="4400" dirty="0" smtClean="0"/>
          </a:p>
          <a:p>
            <a:pPr fontAlgn="auto">
              <a:spcAft>
                <a:spcPts val="0"/>
              </a:spcAft>
              <a:defRPr/>
            </a:pPr>
            <a:r>
              <a:rPr lang="en-US" altLang="en-US" sz="4400" dirty="0" smtClean="0"/>
              <a:t>Sleep paralysis</a:t>
            </a:r>
          </a:p>
          <a:p>
            <a:pPr fontAlgn="auto">
              <a:spcAft>
                <a:spcPts val="0"/>
              </a:spcAft>
              <a:buFont typeface="Wingdings" pitchFamily="2" charset="2"/>
              <a:buNone/>
              <a:defRPr/>
            </a:pPr>
            <a:endParaRPr lang="en-US" altLang="en-US" sz="2400" dirty="0" smtClean="0">
              <a:latin typeface="Times New Roman" pitchFamily="18" charset="0"/>
            </a:endParaRPr>
          </a:p>
          <a:p>
            <a:pPr fontAlgn="auto">
              <a:spcAft>
                <a:spcPts val="0"/>
              </a:spcAft>
              <a:defRPr/>
            </a:pPr>
            <a:endParaRPr lang="en-US" altLang="en-US" sz="1800" dirty="0" smtClean="0"/>
          </a:p>
          <a:p>
            <a:pPr fontAlgn="auto">
              <a:spcAft>
                <a:spcPts val="0"/>
              </a:spcAft>
              <a:buFont typeface="Wingdings" pitchFamily="2" charset="2"/>
              <a:buNone/>
              <a:defRPr/>
            </a:pPr>
            <a:r>
              <a:rPr lang="en-US" altLang="en-US" sz="2800" dirty="0" smtClean="0">
                <a:latin typeface="Times New Roman" pitchFamily="18" charset="0"/>
              </a:rPr>
              <a:t>	</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rrowheads="1"/>
          </p:cNvSpPr>
          <p:nvPr>
            <p:ph type="title"/>
          </p:nvPr>
        </p:nvSpPr>
        <p:spPr>
          <a:xfrm>
            <a:off x="457200" y="762000"/>
            <a:ext cx="8229600" cy="76200"/>
          </a:xfrm>
        </p:spPr>
        <p:txBody>
          <a:bodyPr rtlCol="0">
            <a:normAutofit fontScale="90000"/>
          </a:bodyPr>
          <a:lstStyle/>
          <a:p>
            <a:pPr fontAlgn="auto">
              <a:spcAft>
                <a:spcPts val="0"/>
              </a:spcAft>
              <a:defRPr/>
            </a:pPr>
            <a:r>
              <a:rPr lang="en-US" sz="3600" dirty="0" smtClean="0"/>
              <a:t>Obstructive Sleep Apnea (OSA)</a:t>
            </a:r>
            <a:r>
              <a:rPr lang="en-US" sz="4800" dirty="0" smtClean="0">
                <a:latin typeface="Times New Roman" pitchFamily="18" charset="0"/>
              </a:rPr>
              <a:t/>
            </a:r>
            <a:br>
              <a:rPr lang="en-US" sz="4800" dirty="0" smtClean="0">
                <a:latin typeface="Times New Roman" pitchFamily="18" charset="0"/>
              </a:rPr>
            </a:br>
            <a:endParaRPr lang="en-US" sz="4800" dirty="0" smtClean="0">
              <a:latin typeface="Times New Roman" pitchFamily="18" charset="0"/>
            </a:endParaRPr>
          </a:p>
        </p:txBody>
      </p:sp>
      <p:sp>
        <p:nvSpPr>
          <p:cNvPr id="122883" name="Rectangle 3"/>
          <p:cNvSpPr>
            <a:spLocks noGrp="1" noChangeArrowheads="1"/>
          </p:cNvSpPr>
          <p:nvPr>
            <p:ph idx="1"/>
          </p:nvPr>
        </p:nvSpPr>
        <p:spPr>
          <a:xfrm>
            <a:off x="457200" y="914400"/>
            <a:ext cx="8229600" cy="5211763"/>
          </a:xfrm>
        </p:spPr>
        <p:txBody>
          <a:bodyPr rtlCol="0">
            <a:normAutofit fontScale="92500"/>
          </a:bodyPr>
          <a:lstStyle/>
          <a:p>
            <a:pPr fontAlgn="auto">
              <a:spcAft>
                <a:spcPts val="0"/>
              </a:spcAft>
              <a:buFontTx/>
              <a:buChar char="•"/>
              <a:defRPr/>
            </a:pPr>
            <a:r>
              <a:rPr lang="en-US" sz="2400" dirty="0" smtClean="0"/>
              <a:t>Collapse of upper airway</a:t>
            </a:r>
          </a:p>
          <a:p>
            <a:pPr marL="0" indent="0" fontAlgn="auto">
              <a:spcAft>
                <a:spcPts val="0"/>
              </a:spcAft>
              <a:buFont typeface="Arial" panose="020B0604020202020204" pitchFamily="34" charset="0"/>
              <a:buNone/>
              <a:defRPr/>
            </a:pPr>
            <a:endParaRPr lang="en-US" sz="2400" dirty="0" smtClean="0"/>
          </a:p>
          <a:p>
            <a:pPr fontAlgn="auto">
              <a:spcAft>
                <a:spcPts val="0"/>
              </a:spcAft>
              <a:buFontTx/>
              <a:buChar char="•"/>
              <a:defRPr/>
            </a:pPr>
            <a:r>
              <a:rPr lang="en-US" sz="2400" dirty="0" smtClean="0"/>
              <a:t>Associated cessation of airflow at nose and mouth for 10 sec or longer or 30% reduction in flow</a:t>
            </a:r>
          </a:p>
          <a:p>
            <a:pPr marL="0" indent="0" fontAlgn="auto">
              <a:spcAft>
                <a:spcPts val="0"/>
              </a:spcAft>
              <a:buFont typeface="Arial" panose="020B0604020202020204" pitchFamily="34" charset="0"/>
              <a:buNone/>
              <a:defRPr/>
            </a:pPr>
            <a:endParaRPr lang="en-US" sz="2400" dirty="0" smtClean="0"/>
          </a:p>
          <a:p>
            <a:pPr fontAlgn="auto">
              <a:spcAft>
                <a:spcPts val="0"/>
              </a:spcAft>
              <a:buFontTx/>
              <a:buChar char="•"/>
              <a:defRPr/>
            </a:pPr>
            <a:r>
              <a:rPr lang="en-US" sz="2400" dirty="0" smtClean="0"/>
              <a:t>1-9% of general population, Males more common</a:t>
            </a:r>
          </a:p>
          <a:p>
            <a:pPr marL="0" indent="0" fontAlgn="auto">
              <a:spcAft>
                <a:spcPts val="0"/>
              </a:spcAft>
              <a:buFont typeface="Arial" panose="020B0604020202020204" pitchFamily="34" charset="0"/>
              <a:buNone/>
              <a:defRPr/>
            </a:pPr>
            <a:endParaRPr lang="en-US" sz="2400" dirty="0" smtClean="0"/>
          </a:p>
          <a:p>
            <a:pPr fontAlgn="auto">
              <a:spcAft>
                <a:spcPts val="0"/>
              </a:spcAft>
              <a:buFontTx/>
              <a:buChar char="•"/>
              <a:defRPr/>
            </a:pPr>
            <a:r>
              <a:rPr lang="en-US" sz="2400" dirty="0" smtClean="0"/>
              <a:t>Symptoms: Snoring, Gasping in sleep, choking, restless sleep, sleepiness during day, morning headaches, depression</a:t>
            </a:r>
          </a:p>
          <a:p>
            <a:pPr marL="0" indent="0" fontAlgn="auto">
              <a:spcAft>
                <a:spcPts val="0"/>
              </a:spcAft>
              <a:buFont typeface="Arial" panose="020B0604020202020204" pitchFamily="34" charset="0"/>
              <a:buNone/>
              <a:defRPr/>
            </a:pPr>
            <a:endParaRPr lang="en-US" sz="2400" dirty="0" smtClean="0"/>
          </a:p>
          <a:p>
            <a:pPr fontAlgn="auto">
              <a:spcAft>
                <a:spcPts val="0"/>
              </a:spcAft>
              <a:buFontTx/>
              <a:buChar char="•"/>
              <a:defRPr/>
            </a:pPr>
            <a:r>
              <a:rPr lang="en-US" sz="2400" dirty="0" smtClean="0"/>
              <a:t>Effects: Affective lability, impaired short term memory, car accidents, work, academic difficulties, cardiovascular complications, poor focus, inattention, inefficiency at visual motor tasks.</a:t>
            </a:r>
          </a:p>
          <a:p>
            <a:pPr fontAlgn="auto">
              <a:spcAft>
                <a:spcPts val="0"/>
              </a:spcAft>
              <a:buFontTx/>
              <a:buChar char="•"/>
              <a:defRPr/>
            </a:pPr>
            <a:endParaRPr lang="en-US" sz="2800" dirty="0" smtClean="0"/>
          </a:p>
          <a:p>
            <a:pPr fontAlgn="auto">
              <a:spcAft>
                <a:spcPts val="0"/>
              </a:spcAft>
              <a:buFontTx/>
              <a:buChar char="•"/>
              <a:defRPr/>
            </a:pPr>
            <a:endParaRPr lang="en-US" sz="2800" dirty="0" smtClean="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20" name="Rectangle 16"/>
          <p:cNvSpPr>
            <a:spLocks noGrp="1" noRot="1" noChangeArrowheads="1"/>
          </p:cNvSpPr>
          <p:nvPr>
            <p:ph type="title"/>
          </p:nvPr>
        </p:nvSpPr>
        <p:spPr>
          <a:xfrm>
            <a:off x="457200" y="457200"/>
            <a:ext cx="8229600" cy="762000"/>
          </a:xfrm>
        </p:spPr>
        <p:txBody>
          <a:bodyPr rtlCol="0">
            <a:normAutofit fontScale="90000"/>
          </a:bodyPr>
          <a:lstStyle/>
          <a:p>
            <a:pPr fontAlgn="auto">
              <a:spcAft>
                <a:spcPts val="0"/>
              </a:spcAft>
              <a:defRPr/>
            </a:pPr>
            <a:r>
              <a:rPr lang="en-US" sz="3600" dirty="0" smtClean="0"/>
              <a:t>Obstructive Sleep Apnea (OSA)</a:t>
            </a:r>
            <a:r>
              <a:rPr lang="en-US" sz="7200" dirty="0" smtClean="0">
                <a:latin typeface="Times New Roman" pitchFamily="18" charset="0"/>
              </a:rPr>
              <a:t/>
            </a:r>
            <a:br>
              <a:rPr lang="en-US" sz="7200" dirty="0" smtClean="0">
                <a:latin typeface="Times New Roman" pitchFamily="18" charset="0"/>
              </a:rPr>
            </a:br>
            <a:endParaRPr lang="en-US" sz="5400" dirty="0" smtClean="0"/>
          </a:p>
        </p:txBody>
      </p:sp>
      <p:sp>
        <p:nvSpPr>
          <p:cNvPr id="123907" name="Rectangle 3"/>
          <p:cNvSpPr>
            <a:spLocks noGrp="1" noChangeArrowheads="1"/>
          </p:cNvSpPr>
          <p:nvPr>
            <p:ph idx="1"/>
          </p:nvPr>
        </p:nvSpPr>
        <p:spPr>
          <a:xfrm>
            <a:off x="0" y="1447800"/>
            <a:ext cx="8229600" cy="4525963"/>
          </a:xfrm>
        </p:spPr>
        <p:txBody>
          <a:bodyPr rtlCol="0">
            <a:normAutofit fontScale="92500" lnSpcReduction="10000"/>
          </a:bodyPr>
          <a:lstStyle/>
          <a:p>
            <a:pPr fontAlgn="auto">
              <a:spcAft>
                <a:spcPts val="0"/>
              </a:spcAft>
              <a:defRPr/>
            </a:pPr>
            <a:r>
              <a:rPr lang="en-US" sz="2800" dirty="0" smtClean="0"/>
              <a:t>Anatomical Risk Factors:</a:t>
            </a:r>
          </a:p>
          <a:p>
            <a:pPr fontAlgn="auto">
              <a:spcAft>
                <a:spcPts val="0"/>
              </a:spcAft>
              <a:buFont typeface="Arial" charset="0"/>
              <a:buNone/>
              <a:defRPr/>
            </a:pPr>
            <a:r>
              <a:rPr lang="en-US" sz="2800" dirty="0" smtClean="0"/>
              <a:t>	* Obese</a:t>
            </a:r>
          </a:p>
          <a:p>
            <a:pPr fontAlgn="auto">
              <a:spcAft>
                <a:spcPts val="0"/>
              </a:spcAft>
              <a:buFont typeface="Arial" charset="0"/>
              <a:buNone/>
              <a:defRPr/>
            </a:pPr>
            <a:r>
              <a:rPr lang="en-US" sz="2800" dirty="0" smtClean="0"/>
              <a:t>	* Neck size greater than 16/15 inches in men/women</a:t>
            </a:r>
            <a:endParaRPr lang="en-US" sz="2800" dirty="0"/>
          </a:p>
          <a:p>
            <a:pPr fontAlgn="auto">
              <a:spcAft>
                <a:spcPts val="0"/>
              </a:spcAft>
              <a:buFont typeface="Arial" charset="0"/>
              <a:buNone/>
              <a:defRPr/>
            </a:pPr>
            <a:r>
              <a:rPr lang="en-US" sz="2800" dirty="0" smtClean="0"/>
              <a:t>	* Nasal polyps</a:t>
            </a:r>
          </a:p>
          <a:p>
            <a:pPr fontAlgn="auto">
              <a:spcAft>
                <a:spcPts val="0"/>
              </a:spcAft>
              <a:buFont typeface="Arial" charset="0"/>
              <a:buNone/>
              <a:defRPr/>
            </a:pPr>
            <a:r>
              <a:rPr lang="en-US" sz="2800" dirty="0" smtClean="0"/>
              <a:t>	* Deviated septum</a:t>
            </a:r>
          </a:p>
          <a:p>
            <a:pPr fontAlgn="auto">
              <a:spcAft>
                <a:spcPts val="0"/>
              </a:spcAft>
              <a:buFont typeface="Arial" charset="0"/>
              <a:buNone/>
              <a:defRPr/>
            </a:pPr>
            <a:r>
              <a:rPr lang="en-US" sz="2800" dirty="0" smtClean="0"/>
              <a:t>	* Smaller airway size</a:t>
            </a:r>
          </a:p>
          <a:p>
            <a:pPr fontAlgn="auto">
              <a:spcAft>
                <a:spcPts val="0"/>
              </a:spcAft>
              <a:buFont typeface="Arial" charset="0"/>
              <a:buNone/>
              <a:defRPr/>
            </a:pPr>
            <a:r>
              <a:rPr lang="en-US" sz="2800" dirty="0" smtClean="0"/>
              <a:t>	* Enlarged uvula</a:t>
            </a:r>
          </a:p>
          <a:p>
            <a:pPr fontAlgn="auto">
              <a:spcAft>
                <a:spcPts val="0"/>
              </a:spcAft>
              <a:buFont typeface="Arial" charset="0"/>
              <a:buNone/>
              <a:defRPr/>
            </a:pPr>
            <a:r>
              <a:rPr lang="en-US" sz="2800" dirty="0" smtClean="0"/>
              <a:t>	* Enlarged tonsils</a:t>
            </a:r>
          </a:p>
          <a:p>
            <a:pPr fontAlgn="auto">
              <a:spcAft>
                <a:spcPts val="0"/>
              </a:spcAft>
              <a:buFont typeface="Wingdings" pitchFamily="2" charset="2"/>
              <a:buNone/>
              <a:defRPr/>
            </a:pPr>
            <a:endParaRPr lang="en-US" sz="2800" dirty="0" smtClean="0"/>
          </a:p>
          <a:p>
            <a:pPr fontAlgn="auto">
              <a:spcAft>
                <a:spcPts val="0"/>
              </a:spcAft>
              <a:defRPr/>
            </a:pPr>
            <a:r>
              <a:rPr lang="en-US" sz="2800" dirty="0" smtClean="0"/>
              <a:t>OSA and ADHD: Positive response to stimulants</a:t>
            </a:r>
          </a:p>
          <a:p>
            <a:pPr fontAlgn="auto">
              <a:spcAft>
                <a:spcPts val="0"/>
              </a:spcAft>
              <a:buFont typeface="Wingdings" pitchFamily="2" charset="2"/>
              <a:buNone/>
              <a:defRPr/>
            </a:pPr>
            <a:endParaRPr lang="en-US" sz="2800" dirty="0" smtClean="0"/>
          </a:p>
          <a:p>
            <a:pPr fontAlgn="auto">
              <a:spcAft>
                <a:spcPts val="0"/>
              </a:spcAft>
              <a:buFont typeface="Wingdings" pitchFamily="2" charset="2"/>
              <a:buNone/>
              <a:defRPr/>
            </a:pPr>
            <a:endParaRPr lang="en-US" sz="2800" dirty="0" smtClean="0"/>
          </a:p>
          <a:p>
            <a:pPr fontAlgn="auto">
              <a:spcAft>
                <a:spcPts val="0"/>
              </a:spcAft>
              <a:defRPr/>
            </a:pPr>
            <a:endParaRPr lang="en-US" sz="2800" dirty="0" smtClean="0"/>
          </a:p>
          <a:p>
            <a:pPr fontAlgn="auto">
              <a:spcAft>
                <a:spcPts val="0"/>
              </a:spcAft>
              <a:defRPr/>
            </a:pPr>
            <a:endParaRPr lang="en-US" sz="2800" dirty="0" smtClean="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rrowheads="1"/>
          </p:cNvSpPr>
          <p:nvPr>
            <p:ph type="title"/>
          </p:nvPr>
        </p:nvSpPr>
        <p:spPr>
          <a:xfrm>
            <a:off x="457200" y="274638"/>
            <a:ext cx="8229600" cy="792162"/>
          </a:xfrm>
        </p:spPr>
        <p:txBody>
          <a:bodyPr rtlCol="0">
            <a:normAutofit fontScale="90000"/>
          </a:bodyPr>
          <a:lstStyle/>
          <a:p>
            <a:pPr fontAlgn="auto">
              <a:spcAft>
                <a:spcPts val="0"/>
              </a:spcAft>
              <a:defRPr/>
            </a:pPr>
            <a:r>
              <a:rPr lang="en-US" sz="3200" dirty="0" smtClean="0"/>
              <a:t>Studies looking at sleep in ADHD populations</a:t>
            </a:r>
            <a:r>
              <a:rPr lang="en-US" sz="3600" dirty="0" smtClean="0"/>
              <a:t/>
            </a:r>
            <a:br>
              <a:rPr lang="en-US" sz="3600" dirty="0" smtClean="0"/>
            </a:br>
            <a:endParaRPr lang="en-US" sz="3600" dirty="0" smtClean="0"/>
          </a:p>
        </p:txBody>
      </p:sp>
      <p:sp>
        <p:nvSpPr>
          <p:cNvPr id="9219" name="Rectangle 3"/>
          <p:cNvSpPr>
            <a:spLocks noGrp="1" noChangeArrowheads="1"/>
          </p:cNvSpPr>
          <p:nvPr>
            <p:ph idx="1"/>
          </p:nvPr>
        </p:nvSpPr>
        <p:spPr>
          <a:xfrm>
            <a:off x="457200" y="914400"/>
            <a:ext cx="8229600" cy="5211763"/>
          </a:xfrm>
        </p:spPr>
        <p:txBody>
          <a:bodyPr/>
          <a:lstStyle/>
          <a:p>
            <a:r>
              <a:rPr lang="en-US" altLang="en-US" sz="2000" dirty="0" smtClean="0"/>
              <a:t>Gruber et al (2009) sleep studies in children’s home environment</a:t>
            </a:r>
          </a:p>
          <a:p>
            <a:pPr lvl="1"/>
            <a:r>
              <a:rPr lang="en-US" altLang="en-US" sz="1800" dirty="0" smtClean="0"/>
              <a:t>15 ADHD children mean 8.45 years old versus 23 normal control 8.58 years old.  </a:t>
            </a:r>
          </a:p>
          <a:p>
            <a:pPr lvl="1"/>
            <a:r>
              <a:rPr lang="en-US" altLang="en-US" sz="1800" dirty="0" smtClean="0"/>
              <a:t>No comorbid disorders. </a:t>
            </a:r>
          </a:p>
          <a:p>
            <a:pPr lvl="1"/>
            <a:r>
              <a:rPr lang="en-US" altLang="en-US" sz="1800" dirty="0" smtClean="0"/>
              <a:t>Not taking medication and no caffeine more than one week before </a:t>
            </a:r>
            <a:r>
              <a:rPr lang="en-US" altLang="en-US" sz="1800" dirty="0" err="1" smtClean="0"/>
              <a:t>polysomnography</a:t>
            </a:r>
            <a:r>
              <a:rPr lang="en-US" altLang="en-US" sz="1800" dirty="0" smtClean="0"/>
              <a:t> study.</a:t>
            </a:r>
          </a:p>
          <a:p>
            <a:pPr lvl="1">
              <a:buFont typeface="Wingdings" pitchFamily="2" charset="2"/>
              <a:buNone/>
            </a:pPr>
            <a:endParaRPr lang="en-US" altLang="en-US" sz="1800" dirty="0" smtClean="0"/>
          </a:p>
          <a:p>
            <a:r>
              <a:rPr lang="en-US" altLang="en-US" sz="2000" dirty="0" smtClean="0"/>
              <a:t>Found ADHD children had:</a:t>
            </a:r>
          </a:p>
          <a:p>
            <a:pPr lvl="1"/>
            <a:r>
              <a:rPr lang="en-US" altLang="en-US" sz="1800" dirty="0" smtClean="0"/>
              <a:t>decreased REM sleep</a:t>
            </a:r>
          </a:p>
          <a:p>
            <a:pPr lvl="1"/>
            <a:r>
              <a:rPr lang="en-US" altLang="en-US" sz="1800" dirty="0" smtClean="0"/>
              <a:t>daytime sleepiness</a:t>
            </a:r>
          </a:p>
          <a:p>
            <a:pPr lvl="1"/>
            <a:r>
              <a:rPr lang="en-US" altLang="en-US" sz="1800" dirty="0" smtClean="0"/>
              <a:t>sleep onset problems</a:t>
            </a:r>
          </a:p>
          <a:p>
            <a:pPr lvl="1"/>
            <a:r>
              <a:rPr lang="en-US" altLang="en-US" sz="1800" dirty="0" smtClean="0"/>
              <a:t>circadian abnormalities</a:t>
            </a:r>
          </a:p>
          <a:p>
            <a:pPr lvl="1"/>
            <a:r>
              <a:rPr lang="en-US" altLang="en-US" sz="1800" dirty="0" smtClean="0"/>
              <a:t>less sleep (about 33 minutes)</a:t>
            </a:r>
          </a:p>
          <a:p>
            <a:pPr>
              <a:buFont typeface="Wingdings" pitchFamily="2" charset="2"/>
              <a:buNone/>
            </a:pPr>
            <a:endParaRPr lang="en-US" altLang="en-US" sz="20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2838</TotalTime>
  <Words>1103</Words>
  <Application>Microsoft Office PowerPoint</Application>
  <PresentationFormat>On-screen Show (4:3)</PresentationFormat>
  <Paragraphs>190</Paragraphs>
  <Slides>21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Times New Roman</vt:lpstr>
      <vt:lpstr>Wingdings</vt:lpstr>
      <vt:lpstr>Office Theme</vt:lpstr>
      <vt:lpstr>ADHD and Sleep: A Twisted Affair</vt:lpstr>
      <vt:lpstr>PowerPoint Presentation</vt:lpstr>
      <vt:lpstr>With ADHD, sleep is lying in a boring, dark room waiting for nothing to happen.</vt:lpstr>
      <vt:lpstr>How Sleep Issues Affect ADHD</vt:lpstr>
      <vt:lpstr>Common Sleep Issues/Disorders</vt:lpstr>
      <vt:lpstr>Common Sleep Issues/Disorders</vt:lpstr>
      <vt:lpstr>Obstructive Sleep Apnea (OSA) </vt:lpstr>
      <vt:lpstr>Obstructive Sleep Apnea (OSA) </vt:lpstr>
      <vt:lpstr>Studies looking at sleep in ADHD populations </vt:lpstr>
      <vt:lpstr>Studies looking at sleep in ADHD populations </vt:lpstr>
      <vt:lpstr>Studies looking at sleep in ADHD populations</vt:lpstr>
      <vt:lpstr>Studies looking at sleep in ADHD populations</vt:lpstr>
      <vt:lpstr>Theories: ADHD and Sleep</vt:lpstr>
      <vt:lpstr>Theories: ADHD and Sleep</vt:lpstr>
      <vt:lpstr>Know Your Sleep Habits</vt:lpstr>
      <vt:lpstr>Treatment</vt:lpstr>
      <vt:lpstr>Continuous Positive Airway Pressure (CPAP)</vt:lpstr>
      <vt:lpstr>Treatment</vt:lpstr>
      <vt:lpstr>Treatment</vt:lpstr>
      <vt:lpstr>PowerPoint Presentation</vt:lpstr>
      <vt:lpstr>ADHD and Sleep: A Twisted Affair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Body Dysmorphic Disorder</dc:title>
  <dc:creator>OLIVARDIA</dc:creator>
  <cp:lastModifiedBy>Harold Meyer</cp:lastModifiedBy>
  <cp:revision>86</cp:revision>
  <dcterms:created xsi:type="dcterms:W3CDTF">2003-11-14T01:44:10Z</dcterms:created>
  <dcterms:modified xsi:type="dcterms:W3CDTF">2015-05-11T17:40:19Z</dcterms:modified>
</cp:coreProperties>
</file>